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59" r:id="rId3"/>
    <p:sldId id="269" r:id="rId4"/>
    <p:sldId id="260" r:id="rId5"/>
    <p:sldId id="270" r:id="rId6"/>
    <p:sldId id="257" r:id="rId7"/>
    <p:sldId id="258" r:id="rId8"/>
    <p:sldId id="262" r:id="rId9"/>
    <p:sldId id="261" r:id="rId10"/>
    <p:sldId id="263" r:id="rId11"/>
    <p:sldId id="264" r:id="rId12"/>
    <p:sldId id="271" r:id="rId13"/>
    <p:sldId id="265" r:id="rId14"/>
    <p:sldId id="272" r:id="rId15"/>
    <p:sldId id="273" r:id="rId16"/>
    <p:sldId id="267" r:id="rId17"/>
    <p:sldId id="268" r:id="rId18"/>
    <p:sldId id="274"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73" autoAdjust="0"/>
  </p:normalViewPr>
  <p:slideViewPr>
    <p:cSldViewPr>
      <p:cViewPr varScale="1">
        <p:scale>
          <a:sx n="69" d="100"/>
          <a:sy n="69" d="100"/>
        </p:scale>
        <p:origin x="-538"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2CE7D4-8576-469B-8E75-1E708CE13090}" type="datetimeFigureOut">
              <a:rPr lang="ru-RU" smtClean="0"/>
              <a:t>14.03.2017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8ECD57-D036-4034-BDC2-EBAF954F6FC9}" type="slidenum">
              <a:rPr lang="ru-RU" smtClean="0"/>
              <a:t>‹#›</a:t>
            </a:fld>
            <a:endParaRPr lang="ru-RU"/>
          </a:p>
        </p:txBody>
      </p:sp>
    </p:spTree>
    <p:extLst>
      <p:ext uri="{BB962C8B-B14F-4D97-AF65-F5344CB8AC3E}">
        <p14:creationId xmlns:p14="http://schemas.microsoft.com/office/powerpoint/2010/main" val="651506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Я уже 5 лет занимаюсь балетом в студии Фуэте. Я умею выполнять многие элементы, однако есть еще сложные движения танца, которым я бы хотела научиться. И самое сложное и интересное из них кроется в названии моей студии – фуэте.</a:t>
            </a:r>
          </a:p>
          <a:p>
            <a:r>
              <a:rPr lang="ru-RU" sz="1200" kern="1200" dirty="0" smtClean="0">
                <a:solidFill>
                  <a:schemeClr val="tx1"/>
                </a:solidFill>
                <a:effectLst/>
                <a:latin typeface="+mn-lt"/>
                <a:ea typeface="+mn-ea"/>
                <a:cs typeface="+mn-cs"/>
              </a:rPr>
              <a:t>Фуэте – это вращение балерины на «пальце» ноги с периодическим распрямлением и сгибанием рук и одной из ног и подскакиванием со ступни на «палец». Например, в балете «Лебединое озеро» </a:t>
            </a:r>
            <a:r>
              <a:rPr lang="ru-RU" sz="1200" kern="1200" dirty="0" err="1" smtClean="0">
                <a:solidFill>
                  <a:schemeClr val="tx1"/>
                </a:solidFill>
                <a:effectLst/>
                <a:latin typeface="+mn-lt"/>
                <a:ea typeface="+mn-ea"/>
                <a:cs typeface="+mn-cs"/>
              </a:rPr>
              <a:t>Одилия</a:t>
            </a:r>
            <a:r>
              <a:rPr lang="ru-RU" sz="1200" kern="1200" dirty="0" smtClean="0">
                <a:solidFill>
                  <a:schemeClr val="tx1"/>
                </a:solidFill>
                <a:effectLst/>
                <a:latin typeface="+mn-lt"/>
                <a:ea typeface="+mn-ea"/>
                <a:cs typeface="+mn-cs"/>
              </a:rPr>
              <a:t> – черная лебедь выполняет 32 фуэте подряд. В наше время фуэте входит в обязательную программу хореографических училищ и его техникой владеет любая выпускница балетной школы.</a:t>
            </a:r>
          </a:p>
        </p:txBody>
      </p:sp>
      <p:sp>
        <p:nvSpPr>
          <p:cNvPr id="4" name="Номер слайда 3"/>
          <p:cNvSpPr>
            <a:spLocks noGrp="1"/>
          </p:cNvSpPr>
          <p:nvPr>
            <p:ph type="sldNum" sz="quarter" idx="10"/>
          </p:nvPr>
        </p:nvSpPr>
        <p:spPr/>
        <p:txBody>
          <a:bodyPr/>
          <a:lstStyle/>
          <a:p>
            <a:fld id="{4C8ECD57-D036-4034-BDC2-EBAF954F6FC9}" type="slidenum">
              <a:rPr lang="ru-RU" smtClean="0"/>
              <a:t>2</a:t>
            </a:fld>
            <a:endParaRPr lang="ru-RU"/>
          </a:p>
        </p:txBody>
      </p:sp>
    </p:spTree>
    <p:extLst>
      <p:ext uri="{BB962C8B-B14F-4D97-AF65-F5344CB8AC3E}">
        <p14:creationId xmlns:p14="http://schemas.microsoft.com/office/powerpoint/2010/main" val="2741655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u="sng" kern="1200" dirty="0" smtClean="0">
                <a:solidFill>
                  <a:schemeClr val="tx1"/>
                </a:solidFill>
                <a:effectLst/>
                <a:latin typeface="+mn-lt"/>
                <a:ea typeface="+mn-ea"/>
                <a:cs typeface="+mn-cs"/>
              </a:rPr>
              <a:t>Опыт 3.</a:t>
            </a:r>
            <a:r>
              <a:rPr lang="ru-RU" sz="1200" kern="1200" dirty="0" smtClean="0">
                <a:solidFill>
                  <a:schemeClr val="tx1"/>
                </a:solidFill>
                <a:effectLst/>
                <a:latin typeface="+mn-lt"/>
                <a:ea typeface="+mn-ea"/>
                <a:cs typeface="+mn-cs"/>
              </a:rPr>
              <a:t> Я взяла гантели, встала на свободно вращающийся диск, держа гантели на вытянутых руках. После того, как я раскрутила диск и придала себе достаточно большую скорость, я притянула гантели к телу. После этого моя скорость еще увеличилась – это подтверждает изменение момента импульса.</a:t>
            </a:r>
          </a:p>
        </p:txBody>
      </p:sp>
      <p:sp>
        <p:nvSpPr>
          <p:cNvPr id="4" name="Номер слайда 3"/>
          <p:cNvSpPr>
            <a:spLocks noGrp="1"/>
          </p:cNvSpPr>
          <p:nvPr>
            <p:ph type="sldNum" sz="quarter" idx="10"/>
          </p:nvPr>
        </p:nvSpPr>
        <p:spPr/>
        <p:txBody>
          <a:bodyPr/>
          <a:lstStyle/>
          <a:p>
            <a:fld id="{4C8ECD57-D036-4034-BDC2-EBAF954F6FC9}" type="slidenum">
              <a:rPr lang="ru-RU" smtClean="0"/>
              <a:t>11</a:t>
            </a:fld>
            <a:endParaRPr lang="ru-RU"/>
          </a:p>
        </p:txBody>
      </p:sp>
    </p:spTree>
    <p:extLst>
      <p:ext uri="{BB962C8B-B14F-4D97-AF65-F5344CB8AC3E}">
        <p14:creationId xmlns:p14="http://schemas.microsoft.com/office/powerpoint/2010/main" val="1883454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Теперь, представим, что, распрямив руки и ногу балерина, как бы образует собой раскручиваемый диск, на концах которого (на руках и ноге) держит смайликов Быстрых, и придаёт им ускорение, приложив крутящий момент). После этого быстро сгибает руки и ногу (на которых сидят смайлики Быстрые), подтягивая их к телу и придавая себе ускорение. Вот приблизительно так можно описать изменение момента импульса у балерины.</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12</a:t>
            </a:fld>
            <a:endParaRPr lang="ru-RU"/>
          </a:p>
        </p:txBody>
      </p:sp>
    </p:spTree>
    <p:extLst>
      <p:ext uri="{BB962C8B-B14F-4D97-AF65-F5344CB8AC3E}">
        <p14:creationId xmlns:p14="http://schemas.microsoft.com/office/powerpoint/2010/main" val="3043846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Мы рассмотрели физические силы, помогающие балерине. Теперь нужно поговорить о силах, которые ей мешают. Сопротивляться вращению балерины будут сила трения и момент трения, а также сила сопротивления воздуха.</a:t>
            </a:r>
          </a:p>
          <a:p>
            <a:r>
              <a:rPr lang="ru-RU" sz="1200" kern="1200" dirty="0" smtClean="0">
                <a:solidFill>
                  <a:schemeClr val="tx1"/>
                </a:solidFill>
                <a:effectLst/>
                <a:latin typeface="+mn-lt"/>
                <a:ea typeface="+mn-ea"/>
                <a:cs typeface="+mn-cs"/>
              </a:rPr>
              <a:t>Разберемся в том, что такое момент трения. Момент трения – это сила трения, умноженная на плечо. Хотя сила трения и не зависит от площади поверхности, к которой она приложена, на плечо приложения играет роль. Ярким примером, показывающим это, может стать попытка покрутиться на лыже. За счет большого плеча гладкая, казалось бы, лыжа, будет сильно сопротивляться вращению. Чтобы убрать момент трения, нужно сократить плечо приложения силы трения. Для этого балерине приходится вставать на палец, чтобы приложить силу трения только в одной точке.</a:t>
            </a:r>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13</a:t>
            </a:fld>
            <a:endParaRPr lang="ru-RU"/>
          </a:p>
        </p:txBody>
      </p:sp>
    </p:spTree>
    <p:extLst>
      <p:ext uri="{BB962C8B-B14F-4D97-AF65-F5344CB8AC3E}">
        <p14:creationId xmlns:p14="http://schemas.microsoft.com/office/powerpoint/2010/main" val="452328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Преодоление силы сопротивления воздуха достигается за счет правильно подобранной одежды и даже прически. Чтобы не тратить силы на преодоление сопротивления воздуха, балерина одевает пачку – «блин», которая не развевается при вращении, а также гладко убирает волосы, чтобы они тоже не развевались.</a:t>
            </a:r>
          </a:p>
          <a:p>
            <a:r>
              <a:rPr lang="ru-RU" sz="1200" kern="1200" dirty="0" smtClean="0">
                <a:solidFill>
                  <a:schemeClr val="tx1"/>
                </a:solidFill>
                <a:effectLst/>
                <a:latin typeface="+mn-lt"/>
                <a:ea typeface="+mn-ea"/>
                <a:cs typeface="+mn-cs"/>
              </a:rPr>
              <a:t>Этот же принцип используется и в спорте. В тех видах спорта, где нужно передвигаться максимально быстро, например, в беге, лыжном или конькобежном спорте и т.д., придуманы плотно облегающие костюмы, а в бобслее даже санкам («бобу») придают обтекаемую форму, чтобы уменьшить сопротивление воздуха.</a:t>
            </a:r>
          </a:p>
        </p:txBody>
      </p:sp>
      <p:sp>
        <p:nvSpPr>
          <p:cNvPr id="4" name="Номер слайда 3"/>
          <p:cNvSpPr>
            <a:spLocks noGrp="1"/>
          </p:cNvSpPr>
          <p:nvPr>
            <p:ph type="sldNum" sz="quarter" idx="10"/>
          </p:nvPr>
        </p:nvSpPr>
        <p:spPr/>
        <p:txBody>
          <a:bodyPr/>
          <a:lstStyle/>
          <a:p>
            <a:fld id="{4C8ECD57-D036-4034-BDC2-EBAF954F6FC9}" type="slidenum">
              <a:rPr lang="ru-RU" smtClean="0"/>
              <a:t>14</a:t>
            </a:fld>
            <a:endParaRPr lang="ru-RU"/>
          </a:p>
        </p:txBody>
      </p:sp>
    </p:spTree>
    <p:extLst>
      <p:ext uri="{BB962C8B-B14F-4D97-AF65-F5344CB8AC3E}">
        <p14:creationId xmlns:p14="http://schemas.microsoft.com/office/powerpoint/2010/main" val="277433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u="sng" kern="1200" dirty="0" smtClean="0">
                <a:solidFill>
                  <a:schemeClr val="tx1"/>
                </a:solidFill>
                <a:effectLst/>
                <a:latin typeface="+mn-lt"/>
                <a:ea typeface="+mn-ea"/>
                <a:cs typeface="+mn-cs"/>
              </a:rPr>
              <a:t>Опыт 4.</a:t>
            </a:r>
            <a:r>
              <a:rPr lang="ru-RU" sz="1200" kern="1200" dirty="0" smtClean="0">
                <a:solidFill>
                  <a:schemeClr val="tx1"/>
                </a:solidFill>
                <a:effectLst/>
                <a:latin typeface="+mn-lt"/>
                <a:ea typeface="+mn-ea"/>
                <a:cs typeface="+mn-cs"/>
              </a:rPr>
              <a:t> Я попробовала пробежаться в пальто-пончо, раскинув руки, а потом в плотно облегающем спортивном костюме, и убедилась - какой сильной может быть сила сопротивления воздуха.</a:t>
            </a:r>
          </a:p>
          <a:p>
            <a:r>
              <a:rPr lang="ru-RU" sz="1200" kern="1200" dirty="0" smtClean="0">
                <a:solidFill>
                  <a:schemeClr val="tx1"/>
                </a:solidFill>
                <a:effectLst/>
                <a:latin typeface="+mn-lt"/>
                <a:ea typeface="+mn-ea"/>
                <a:cs typeface="+mn-cs"/>
              </a:rPr>
              <a:t>Ну, а влияния силы трения, и небольшой силы сопротивления воздуха, к сожалению, не избежать, поэтому балерине приходиться через один, два или несколько туров добавлять себе вращающий момент, опускаясь на всю ступню опорной ноги и снова раскручиваясь.  </a:t>
            </a:r>
          </a:p>
          <a:p>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15</a:t>
            </a:fld>
            <a:endParaRPr lang="ru-RU"/>
          </a:p>
        </p:txBody>
      </p:sp>
    </p:spTree>
    <p:extLst>
      <p:ext uri="{BB962C8B-B14F-4D97-AF65-F5344CB8AC3E}">
        <p14:creationId xmlns:p14="http://schemas.microsoft.com/office/powerpoint/2010/main" val="338415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Если попробовать упрощённо описать фуэте через физику</a:t>
            </a:r>
            <a:r>
              <a:rPr lang="ru-RU" sz="1200" i="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то получится, что балерине помогают: </a:t>
            </a:r>
          </a:p>
          <a:p>
            <a:r>
              <a:rPr lang="ru-RU" sz="1200" kern="1200" dirty="0" smtClean="0">
                <a:solidFill>
                  <a:schemeClr val="tx1"/>
                </a:solidFill>
                <a:effectLst/>
                <a:latin typeface="+mn-lt"/>
                <a:ea typeface="+mn-ea"/>
                <a:cs typeface="+mn-cs"/>
              </a:rPr>
              <a:t>1)Крутящий момент </a:t>
            </a:r>
          </a:p>
          <a:p>
            <a:r>
              <a:rPr lang="ru-RU" sz="1200" kern="1200" dirty="0" smtClean="0">
                <a:solidFill>
                  <a:schemeClr val="tx1"/>
                </a:solidFill>
                <a:effectLst/>
                <a:latin typeface="+mn-lt"/>
                <a:ea typeface="+mn-ea"/>
                <a:cs typeface="+mn-cs"/>
              </a:rPr>
              <a:t>2)Момент импульса</a:t>
            </a:r>
          </a:p>
          <a:p>
            <a:r>
              <a:rPr lang="ru-RU" sz="1200" kern="1200" dirty="0" smtClean="0">
                <a:solidFill>
                  <a:schemeClr val="tx1"/>
                </a:solidFill>
                <a:effectLst/>
                <a:latin typeface="+mn-lt"/>
                <a:ea typeface="+mn-ea"/>
                <a:cs typeface="+mn-cs"/>
              </a:rPr>
              <a:t>3)Инерция </a:t>
            </a:r>
          </a:p>
          <a:p>
            <a:r>
              <a:rPr lang="ru-RU" sz="1200" kern="1200" dirty="0" smtClean="0">
                <a:solidFill>
                  <a:schemeClr val="tx1"/>
                </a:solidFill>
                <a:effectLst/>
                <a:latin typeface="+mn-lt"/>
                <a:ea typeface="+mn-ea"/>
                <a:cs typeface="+mn-cs"/>
              </a:rPr>
              <a:t>а мешают:</a:t>
            </a:r>
          </a:p>
          <a:p>
            <a:r>
              <a:rPr lang="ru-RU" sz="1200" kern="1200" dirty="0" smtClean="0">
                <a:solidFill>
                  <a:schemeClr val="tx1"/>
                </a:solidFill>
                <a:effectLst/>
                <a:latin typeface="+mn-lt"/>
                <a:ea typeface="+mn-ea"/>
                <a:cs typeface="+mn-cs"/>
              </a:rPr>
              <a:t>4)Момент силы трения</a:t>
            </a:r>
          </a:p>
          <a:p>
            <a:r>
              <a:rPr lang="ru-RU" sz="1200" kern="1200" dirty="0" smtClean="0">
                <a:solidFill>
                  <a:schemeClr val="tx1"/>
                </a:solidFill>
                <a:effectLst/>
                <a:latin typeface="+mn-lt"/>
                <a:ea typeface="+mn-ea"/>
                <a:cs typeface="+mn-cs"/>
              </a:rPr>
              <a:t>5) Сила трения</a:t>
            </a:r>
          </a:p>
          <a:p>
            <a:r>
              <a:rPr lang="ru-RU" sz="1200" kern="1200" dirty="0" smtClean="0">
                <a:solidFill>
                  <a:schemeClr val="tx1"/>
                </a:solidFill>
                <a:effectLst/>
                <a:latin typeface="+mn-lt"/>
                <a:ea typeface="+mn-ea"/>
                <a:cs typeface="+mn-cs"/>
              </a:rPr>
              <a:t>6) Сила сопротивления воздуха</a:t>
            </a:r>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16</a:t>
            </a:fld>
            <a:endParaRPr lang="ru-RU"/>
          </a:p>
        </p:txBody>
      </p:sp>
    </p:spTree>
    <p:extLst>
      <p:ext uri="{BB962C8B-B14F-4D97-AF65-F5344CB8AC3E}">
        <p14:creationId xmlns:p14="http://schemas.microsoft.com/office/powerpoint/2010/main" val="1430688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Кроме всех перечисленных сил, которые балерине нужно уметь преодолевать, есть еще сложность – удерживать равновесие во время вращения. Для этого балерина должна обладать хорошо развитым вестибулярным аппаратом. </a:t>
            </a:r>
          </a:p>
          <a:p>
            <a:r>
              <a:rPr lang="ru-RU" sz="1200" kern="1200" dirty="0" smtClean="0">
                <a:solidFill>
                  <a:schemeClr val="tx1"/>
                </a:solidFill>
                <a:effectLst/>
                <a:latin typeface="+mn-lt"/>
                <a:ea typeface="+mn-ea"/>
                <a:cs typeface="+mn-cs"/>
              </a:rPr>
              <a:t>Секрет удерживания равновесия раскрыл балетмейстер и педагог </a:t>
            </a:r>
            <a:r>
              <a:rPr lang="ru-RU" sz="1200" kern="1200" dirty="0" err="1" smtClean="0">
                <a:solidFill>
                  <a:schemeClr val="tx1"/>
                </a:solidFill>
                <a:effectLst/>
                <a:latin typeface="+mn-lt"/>
                <a:ea typeface="+mn-ea"/>
                <a:cs typeface="+mn-cs"/>
              </a:rPr>
              <a:t>Энрико</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Чеккетти</a:t>
            </a:r>
            <a:r>
              <a:rPr lang="ru-RU" sz="1200" kern="1200" dirty="0" smtClean="0">
                <a:solidFill>
                  <a:schemeClr val="tx1"/>
                </a:solidFill>
                <a:effectLst/>
                <a:latin typeface="+mn-lt"/>
                <a:ea typeface="+mn-ea"/>
                <a:cs typeface="+mn-cs"/>
              </a:rPr>
              <a:t>: балерина, начиная делать фуэте, должна выбрать зрительную точку и держать  взгляд на ней. При вращении голова отстаёт от корпуса, затем поворачивается, «догоняя». В противном случае у исполнительницы закружится голова, и она потеряет равновесие.</a:t>
            </a:r>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17</a:t>
            </a:fld>
            <a:endParaRPr lang="ru-RU"/>
          </a:p>
        </p:txBody>
      </p:sp>
    </p:spTree>
    <p:extLst>
      <p:ext uri="{BB962C8B-B14F-4D97-AF65-F5344CB8AC3E}">
        <p14:creationId xmlns:p14="http://schemas.microsoft.com/office/powerpoint/2010/main" val="1486608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Сделаем вывод: чему мне нужно научиться, чтобы у меня получилось движение фуэте?</a:t>
            </a:r>
          </a:p>
          <a:p>
            <a:r>
              <a:rPr lang="ru-RU" sz="1200" kern="1200" dirty="0" smtClean="0">
                <a:solidFill>
                  <a:schemeClr val="tx1"/>
                </a:solidFill>
                <a:effectLst/>
                <a:latin typeface="+mn-lt"/>
                <a:ea typeface="+mn-ea"/>
                <a:cs typeface="+mn-cs"/>
              </a:rPr>
              <a:t>Нужно тренировать силу ног, чтобы сильным толчком придавать себе крутящий момент, и изменять момент импульса. Для преодоления момента трения мне нужно уверенно стоять на одном пуанте, для преодоления силы сопротивления воздуха – подобрать правильную одежду. А также тренировать вестибулярный аппарат, чтобы не закружилась голова во время вращения.</a:t>
            </a:r>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18</a:t>
            </a:fld>
            <a:endParaRPr lang="ru-RU"/>
          </a:p>
        </p:txBody>
      </p:sp>
    </p:spTree>
    <p:extLst>
      <p:ext uri="{BB962C8B-B14F-4D97-AF65-F5344CB8AC3E}">
        <p14:creationId xmlns:p14="http://schemas.microsoft.com/office/powerpoint/2010/main" val="3746265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Я обратилась к моему педагогу по балету Ксении Валентиновне Корсаковой с вопросом: «Что нужно уметь балерине, чтобы сделать фуэте?». Ксения Валентиновна ответила мне, что очень важно уметь держать ось, апломб (т.е. равновесие), точку. </a:t>
            </a:r>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3</a:t>
            </a:fld>
            <a:endParaRPr lang="ru-RU"/>
          </a:p>
        </p:txBody>
      </p:sp>
    </p:spTree>
    <p:extLst>
      <p:ext uri="{BB962C8B-B14F-4D97-AF65-F5344CB8AC3E}">
        <p14:creationId xmlns:p14="http://schemas.microsoft.com/office/powerpoint/2010/main" val="158659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Еще она рассказала о вариантах выполнения фуэте в балетных школах разных стран, о том, что фуэте обычно исполняется в кодах Па-де-де, являясь его кульминацией. От своего педагога я узнала, что элемент фуэте сыграл большую роль в появлении балетной пачки: для его исполнения требовались накрахмаленные короткие «тюники», стоящие горизонтально и не мешающие движению ног.</a:t>
            </a:r>
          </a:p>
        </p:txBody>
      </p:sp>
      <p:sp>
        <p:nvSpPr>
          <p:cNvPr id="4" name="Номер слайда 3"/>
          <p:cNvSpPr>
            <a:spLocks noGrp="1"/>
          </p:cNvSpPr>
          <p:nvPr>
            <p:ph type="sldNum" sz="quarter" idx="10"/>
          </p:nvPr>
        </p:nvSpPr>
        <p:spPr/>
        <p:txBody>
          <a:bodyPr/>
          <a:lstStyle/>
          <a:p>
            <a:fld id="{4C8ECD57-D036-4034-BDC2-EBAF954F6FC9}" type="slidenum">
              <a:rPr lang="ru-RU" smtClean="0"/>
              <a:t>4</a:t>
            </a:fld>
            <a:endParaRPr lang="ru-RU"/>
          </a:p>
        </p:txBody>
      </p:sp>
    </p:spTree>
    <p:extLst>
      <p:ext uri="{BB962C8B-B14F-4D97-AF65-F5344CB8AC3E}">
        <p14:creationId xmlns:p14="http://schemas.microsoft.com/office/powerpoint/2010/main" val="2413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Я заинтересовалась – нужно ли только тренироваться, чтобы повторить этот элемент танца, или есть какие-то «хитрости».</a:t>
            </a:r>
          </a:p>
          <a:p>
            <a:r>
              <a:rPr lang="ru-RU" sz="1200" kern="1200" dirty="0" smtClean="0">
                <a:solidFill>
                  <a:schemeClr val="tx1"/>
                </a:solidFill>
                <a:effectLst/>
                <a:latin typeface="+mn-lt"/>
                <a:ea typeface="+mn-ea"/>
                <a:cs typeface="+mn-cs"/>
              </a:rPr>
              <a:t>Я наблюдала «ФУЭТЕ» - оно очень похоже на вращение юлы. Балерина раскручивает себя как волчок и вращается на одной ноге. Как «это» у них получается, и какие физические явления при этом происходят.</a:t>
            </a:r>
          </a:p>
          <a:p>
            <a:endParaRPr lang="ru-RU" dirty="0" smtClean="0"/>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5</a:t>
            </a:fld>
            <a:endParaRPr lang="ru-RU"/>
          </a:p>
        </p:txBody>
      </p:sp>
    </p:spTree>
    <p:extLst>
      <p:ext uri="{BB962C8B-B14F-4D97-AF65-F5344CB8AC3E}">
        <p14:creationId xmlns:p14="http://schemas.microsoft.com/office/powerpoint/2010/main" val="340325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Я решила провести исследование, цель которого -  изучить теорию движения фуэте, которая поможет мне правильно выполнить этот элемент.</a:t>
            </a:r>
          </a:p>
          <a:p>
            <a:r>
              <a:rPr lang="ru-RU" sz="1200" kern="1200" dirty="0" smtClean="0">
                <a:solidFill>
                  <a:schemeClr val="tx1"/>
                </a:solidFill>
                <a:effectLst/>
                <a:latin typeface="+mn-lt"/>
                <a:ea typeface="+mn-ea"/>
                <a:cs typeface="+mn-cs"/>
              </a:rPr>
              <a:t>Задачи моего исследования представлены на слайде.</a:t>
            </a:r>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6</a:t>
            </a:fld>
            <a:endParaRPr lang="ru-RU"/>
          </a:p>
        </p:txBody>
      </p:sp>
    </p:spTree>
    <p:extLst>
      <p:ext uri="{BB962C8B-B14F-4D97-AF65-F5344CB8AC3E}">
        <p14:creationId xmlns:p14="http://schemas.microsoft.com/office/powerpoint/2010/main" val="30171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По рекомендации учителя физики Елены Михайловны </a:t>
            </a:r>
            <a:r>
              <a:rPr lang="ru-RU" sz="1200" kern="1200" dirty="0" err="1" smtClean="0">
                <a:solidFill>
                  <a:schemeClr val="tx1"/>
                </a:solidFill>
                <a:effectLst/>
                <a:latin typeface="+mn-lt"/>
                <a:ea typeface="+mn-ea"/>
                <a:cs typeface="+mn-cs"/>
              </a:rPr>
              <a:t>Колпаковой</a:t>
            </a:r>
            <a:r>
              <a:rPr lang="ru-RU" sz="1200" kern="1200" dirty="0" smtClean="0">
                <a:solidFill>
                  <a:schemeClr val="tx1"/>
                </a:solidFill>
                <a:effectLst/>
                <a:latin typeface="+mn-lt"/>
                <a:ea typeface="+mn-ea"/>
                <a:cs typeface="+mn-cs"/>
              </a:rPr>
              <a:t> я посмотрела видеоролик </a:t>
            </a:r>
            <a:r>
              <a:rPr lang="ru-RU" sz="1200" kern="1200" dirty="0" err="1" smtClean="0">
                <a:solidFill>
                  <a:schemeClr val="tx1"/>
                </a:solidFill>
                <a:effectLst/>
                <a:latin typeface="+mn-lt"/>
                <a:ea typeface="+mn-ea"/>
                <a:cs typeface="+mn-cs"/>
              </a:rPr>
              <a:t>Арлин</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Сьюгано</a:t>
            </a:r>
            <a:r>
              <a:rPr lang="ru-RU" sz="1200" kern="1200" dirty="0" smtClean="0">
                <a:solidFill>
                  <a:schemeClr val="tx1"/>
                </a:solidFill>
                <a:effectLst/>
                <a:latin typeface="+mn-lt"/>
                <a:ea typeface="+mn-ea"/>
                <a:cs typeface="+mn-cs"/>
              </a:rPr>
              <a:t> «Физика, стоящая за «самым сложным движением» балета» и узнала, что в любое вращение включены следующие физические явления – крутящий момент, сила инерции и момент импульса.</a:t>
            </a:r>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7</a:t>
            </a:fld>
            <a:endParaRPr lang="ru-RU"/>
          </a:p>
        </p:txBody>
      </p:sp>
    </p:spTree>
    <p:extLst>
      <p:ext uri="{BB962C8B-B14F-4D97-AF65-F5344CB8AC3E}">
        <p14:creationId xmlns:p14="http://schemas.microsoft.com/office/powerpoint/2010/main" val="337412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u="sng" kern="1200" dirty="0" smtClean="0">
                <a:solidFill>
                  <a:schemeClr val="tx1"/>
                </a:solidFill>
                <a:effectLst/>
                <a:latin typeface="+mn-lt"/>
                <a:ea typeface="+mn-ea"/>
                <a:cs typeface="+mn-cs"/>
              </a:rPr>
              <a:t>Опыт № 1</a:t>
            </a:r>
            <a:r>
              <a:rPr lang="ru-RU" sz="1200" kern="1200" dirty="0" smtClean="0">
                <a:solidFill>
                  <a:schemeClr val="tx1"/>
                </a:solidFill>
                <a:effectLst/>
                <a:latin typeface="+mn-lt"/>
                <a:ea typeface="+mn-ea"/>
                <a:cs typeface="+mn-cs"/>
              </a:rPr>
              <a:t>. Примером крутящего момента  может служить инерционная машинка. Берем инерционную машинку и совершаем движение колесами назад. При этом пружина затягивается, возникает крутящий момент, а когда машинку отпускают – сила высвобождается и придает ускорение.</a:t>
            </a:r>
          </a:p>
          <a:p>
            <a:r>
              <a:rPr lang="ru-RU" sz="1200" kern="1200" dirty="0" smtClean="0">
                <a:solidFill>
                  <a:schemeClr val="tx1"/>
                </a:solidFill>
                <a:effectLst/>
                <a:latin typeface="+mn-lt"/>
                <a:ea typeface="+mn-ea"/>
                <a:cs typeface="+mn-cs"/>
              </a:rPr>
              <a:t>Внимательно рассмотрим вращение балерины. Кажется, что балерина вращается непрерывно. Это не совсем так. Если </a:t>
            </a:r>
            <a:r>
              <a:rPr lang="ru-RU" sz="1200" kern="1200" dirty="0" err="1" smtClean="0">
                <a:solidFill>
                  <a:schemeClr val="tx1"/>
                </a:solidFill>
                <a:effectLst/>
                <a:latin typeface="+mn-lt"/>
                <a:ea typeface="+mn-ea"/>
                <a:cs typeface="+mn-cs"/>
              </a:rPr>
              <a:t>приглядется</a:t>
            </a:r>
            <a:r>
              <a:rPr lang="ru-RU" sz="1200" kern="1200" dirty="0" smtClean="0">
                <a:solidFill>
                  <a:schemeClr val="tx1"/>
                </a:solidFill>
                <a:effectLst/>
                <a:latin typeface="+mn-lt"/>
                <a:ea typeface="+mn-ea"/>
                <a:cs typeface="+mn-cs"/>
              </a:rPr>
              <a:t>, то можно увидеть, что когда балерина во время вращения встает на ступню и распрямляет руки и ногу, то на небольшое мгновенье нога, на которой она стоит, перестает вращаться. Дело в том, что в это время балерина, плотно встав на ногу, сама, приложив усилие поворачивает тело (как бы раскручивается). Это усилие ей необходимо для </a:t>
            </a:r>
            <a:r>
              <a:rPr lang="ru-RU" sz="1200" kern="1200" dirty="0" err="1" smtClean="0">
                <a:solidFill>
                  <a:schemeClr val="tx1"/>
                </a:solidFill>
                <a:effectLst/>
                <a:latin typeface="+mn-lt"/>
                <a:ea typeface="+mn-ea"/>
                <a:cs typeface="+mn-cs"/>
              </a:rPr>
              <a:t>того,чтобы</a:t>
            </a:r>
            <a:r>
              <a:rPr lang="ru-RU" sz="1200" kern="1200" dirty="0" smtClean="0">
                <a:solidFill>
                  <a:schemeClr val="tx1"/>
                </a:solidFill>
                <a:effectLst/>
                <a:latin typeface="+mn-lt"/>
                <a:ea typeface="+mn-ea"/>
                <a:cs typeface="+mn-cs"/>
              </a:rPr>
              <a:t> не остановится и продолжить вращение, вновь подскочив на пуант. Это и есть </a:t>
            </a:r>
            <a:r>
              <a:rPr lang="ru-RU" sz="1200" b="1" i="1" u="sng" kern="1200" dirty="0" smtClean="0">
                <a:solidFill>
                  <a:schemeClr val="tx1"/>
                </a:solidFill>
                <a:effectLst/>
                <a:latin typeface="+mn-lt"/>
                <a:ea typeface="+mn-ea"/>
                <a:cs typeface="+mn-cs"/>
              </a:rPr>
              <a:t>крутящий момент - </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 первое физическое явление</a:t>
            </a:r>
            <a:r>
              <a:rPr lang="ru-RU" sz="1200" kern="1200" dirty="0" smtClean="0">
                <a:solidFill>
                  <a:schemeClr val="tx1"/>
                </a:solidFill>
                <a:effectLst/>
                <a:latin typeface="+mn-lt"/>
                <a:ea typeface="+mn-ea"/>
                <a:cs typeface="+mn-cs"/>
              </a:rPr>
              <a:t>, участвующее при выполнении фуэте.</a:t>
            </a:r>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8</a:t>
            </a:fld>
            <a:endParaRPr lang="ru-RU"/>
          </a:p>
        </p:txBody>
      </p:sp>
    </p:spTree>
    <p:extLst>
      <p:ext uri="{BB962C8B-B14F-4D97-AF65-F5344CB8AC3E}">
        <p14:creationId xmlns:p14="http://schemas.microsoft.com/office/powerpoint/2010/main" val="120271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После приложенного таким образом </a:t>
            </a:r>
            <a:r>
              <a:rPr lang="ru-RU" sz="1200" kern="1200" dirty="0" err="1" smtClean="0">
                <a:solidFill>
                  <a:schemeClr val="tx1"/>
                </a:solidFill>
                <a:effectLst/>
                <a:latin typeface="+mn-lt"/>
                <a:ea typeface="+mn-ea"/>
                <a:cs typeface="+mn-cs"/>
              </a:rPr>
              <a:t>усилия,балерина</a:t>
            </a:r>
            <a:r>
              <a:rPr lang="ru-RU" sz="1200" kern="1200" dirty="0" smtClean="0">
                <a:solidFill>
                  <a:schemeClr val="tx1"/>
                </a:solidFill>
                <a:effectLst/>
                <a:latin typeface="+mn-lt"/>
                <a:ea typeface="+mn-ea"/>
                <a:cs typeface="+mn-cs"/>
              </a:rPr>
              <a:t> одновременно подскакивает на палец, сгибает руки и ногу и продолжает вращаться. Здесь вступают в силу </a:t>
            </a:r>
            <a:r>
              <a:rPr lang="ru-RU" sz="1200" i="1" kern="1200" dirty="0" smtClean="0">
                <a:solidFill>
                  <a:schemeClr val="tx1"/>
                </a:solidFill>
                <a:effectLst/>
                <a:latin typeface="+mn-lt"/>
                <a:ea typeface="+mn-ea"/>
                <a:cs typeface="+mn-cs"/>
              </a:rPr>
              <a:t>сразу два физических явления</a:t>
            </a:r>
            <a:r>
              <a:rPr lang="ru-RU" sz="1200" kern="1200" dirty="0" smtClean="0">
                <a:solidFill>
                  <a:schemeClr val="tx1"/>
                </a:solidFill>
                <a:effectLst/>
                <a:latin typeface="+mn-lt"/>
                <a:ea typeface="+mn-ea"/>
                <a:cs typeface="+mn-cs"/>
              </a:rPr>
              <a:t>: </a:t>
            </a:r>
            <a:r>
              <a:rPr lang="ru-RU" sz="1200" b="1" i="1" u="sng" kern="1200" dirty="0" smtClean="0">
                <a:solidFill>
                  <a:schemeClr val="tx1"/>
                </a:solidFill>
                <a:effectLst/>
                <a:latin typeface="+mn-lt"/>
                <a:ea typeface="+mn-ea"/>
                <a:cs typeface="+mn-cs"/>
              </a:rPr>
              <a:t>сила инерции </a:t>
            </a:r>
            <a:r>
              <a:rPr lang="ru-RU" sz="1200" kern="1200" dirty="0" smtClean="0">
                <a:solidFill>
                  <a:schemeClr val="tx1"/>
                </a:solidFill>
                <a:effectLst/>
                <a:latin typeface="+mn-lt"/>
                <a:ea typeface="+mn-ea"/>
                <a:cs typeface="+mn-cs"/>
              </a:rPr>
              <a:t>и </a:t>
            </a:r>
            <a:r>
              <a:rPr lang="ru-RU" sz="1200" b="1" i="1" u="sng" kern="1200" dirty="0" smtClean="0">
                <a:solidFill>
                  <a:schemeClr val="tx1"/>
                </a:solidFill>
                <a:effectLst/>
                <a:latin typeface="+mn-lt"/>
                <a:ea typeface="+mn-ea"/>
                <a:cs typeface="+mn-cs"/>
              </a:rPr>
              <a:t>момент импульса</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Для того, чтобы понять, что такое сила инерции, я провела</a:t>
            </a:r>
            <a:r>
              <a:rPr lang="ru-RU" sz="1200" u="sng" kern="1200" dirty="0" smtClean="0">
                <a:solidFill>
                  <a:schemeClr val="tx1"/>
                </a:solidFill>
                <a:effectLst/>
                <a:latin typeface="+mn-lt"/>
                <a:ea typeface="+mn-ea"/>
                <a:cs typeface="+mn-cs"/>
              </a:rPr>
              <a:t> Опыт № 2</a:t>
            </a:r>
            <a:r>
              <a:rPr lang="ru-RU" sz="1200" kern="1200" dirty="0" smtClean="0">
                <a:solidFill>
                  <a:schemeClr val="tx1"/>
                </a:solidFill>
                <a:effectLst/>
                <a:latin typeface="+mn-lt"/>
                <a:ea typeface="+mn-ea"/>
                <a:cs typeface="+mn-cs"/>
              </a:rPr>
              <a:t>:Я взяла кубик, положила его на стол и резко подтолкнула. Тогда я увидела, что кубик продолжил какое-то время двигаться по инерции, до того как остановился. </a:t>
            </a:r>
          </a:p>
          <a:p>
            <a:r>
              <a:rPr lang="ru-RU" sz="1200" kern="1200" dirty="0" smtClean="0">
                <a:solidFill>
                  <a:schemeClr val="tx1"/>
                </a:solidFill>
                <a:effectLst/>
                <a:latin typeface="+mn-lt"/>
                <a:ea typeface="+mn-ea"/>
                <a:cs typeface="+mn-cs"/>
              </a:rPr>
              <a:t>Если к любому телу приложить необходимую силу и заставить его двигаться, то это тело не остановится мгновенно, а будет некоторое время продолжать движение по инерции постепенно останавливаясь.</a:t>
            </a:r>
          </a:p>
          <a:p>
            <a:r>
              <a:rPr lang="ru-RU" sz="1200" kern="1200" dirty="0" smtClean="0">
                <a:solidFill>
                  <a:schemeClr val="tx1"/>
                </a:solidFill>
                <a:effectLst/>
                <a:latin typeface="+mn-lt"/>
                <a:ea typeface="+mn-ea"/>
                <a:cs typeface="+mn-cs"/>
              </a:rPr>
              <a:t>Это же физическое явление происходит и у балерины, выполняющей фуэте. После того, как балерина, приложив усилие, раскручивает себя, ее дальнейшее вращение происходит по инерции, до тех пор, пока ее не преодолеют силы трения и сопротивления воздуха.</a:t>
            </a:r>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9</a:t>
            </a:fld>
            <a:endParaRPr lang="ru-RU"/>
          </a:p>
        </p:txBody>
      </p:sp>
    </p:spTree>
    <p:extLst>
      <p:ext uri="{BB962C8B-B14F-4D97-AF65-F5344CB8AC3E}">
        <p14:creationId xmlns:p14="http://schemas.microsoft.com/office/powerpoint/2010/main" val="367592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А как же объяснить </a:t>
            </a:r>
            <a:r>
              <a:rPr lang="ru-RU" sz="1200" b="1" i="1" u="sng" kern="1200" dirty="0" smtClean="0">
                <a:solidFill>
                  <a:schemeClr val="tx1"/>
                </a:solidFill>
                <a:effectLst/>
                <a:latin typeface="+mn-lt"/>
                <a:ea typeface="+mn-ea"/>
                <a:cs typeface="+mn-cs"/>
              </a:rPr>
              <a:t>момент импульса</a:t>
            </a:r>
            <a:r>
              <a:rPr lang="ru-RU" sz="1200" kern="1200" dirty="0" smtClean="0">
                <a:solidFill>
                  <a:schemeClr val="tx1"/>
                </a:solidFill>
                <a:effectLst/>
                <a:latin typeface="+mn-lt"/>
                <a:ea typeface="+mn-ea"/>
                <a:cs typeface="+mn-cs"/>
              </a:rPr>
              <a:t>, и зачем балерина всё таки сгибает и разгибает руки и ногу. Попробую объяснить это. Представьте себе большой диск, на краю которого находится смайлик по прозвищу Красный Быстрый, а ближе к центру, смайлик по прозвищу Фиолетовый Ленивец.</a:t>
            </a:r>
          </a:p>
          <a:p>
            <a:r>
              <a:rPr lang="ru-RU" sz="1200" kern="1200" dirty="0" smtClean="0">
                <a:solidFill>
                  <a:schemeClr val="tx1"/>
                </a:solidFill>
                <a:effectLst/>
                <a:latin typeface="+mn-lt"/>
                <a:ea typeface="+mn-ea"/>
                <a:cs typeface="+mn-cs"/>
              </a:rPr>
              <a:t>Когда диск начинает вращаться, Смайликам нужно, находясь на одной линии старт –финиша, за одно и то же время преодолеть расстояния одного оборота диска. Но расстояния-то у них получаются разными</a:t>
            </a:r>
            <a:r>
              <a:rPr lang="ru-RU" sz="1200" i="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поэтому смайлику Быстрому приходится  очень-очень быстро бежать, а вот смайлику Ленивцу достаточно, не торопясь, протопать несколько шажочков. Теперь, если вдруг переместить стремительно бегущего Быстрого рядом с Ленивцем, то он будет по инерции какое-то время двигаться также быстро и как бы подгонять Ленивца. Таким образом, оба смайлика после перемещения начнут раскручиваться быстрее.</a:t>
            </a:r>
          </a:p>
          <a:p>
            <a:endParaRPr lang="ru-RU" dirty="0"/>
          </a:p>
        </p:txBody>
      </p:sp>
      <p:sp>
        <p:nvSpPr>
          <p:cNvPr id="4" name="Номер слайда 3"/>
          <p:cNvSpPr>
            <a:spLocks noGrp="1"/>
          </p:cNvSpPr>
          <p:nvPr>
            <p:ph type="sldNum" sz="quarter" idx="10"/>
          </p:nvPr>
        </p:nvSpPr>
        <p:spPr/>
        <p:txBody>
          <a:bodyPr/>
          <a:lstStyle/>
          <a:p>
            <a:fld id="{4C8ECD57-D036-4034-BDC2-EBAF954F6FC9}" type="slidenum">
              <a:rPr lang="ru-RU" smtClean="0"/>
              <a:t>10</a:t>
            </a:fld>
            <a:endParaRPr lang="ru-RU"/>
          </a:p>
        </p:txBody>
      </p:sp>
    </p:spTree>
    <p:extLst>
      <p:ext uri="{BB962C8B-B14F-4D97-AF65-F5344CB8AC3E}">
        <p14:creationId xmlns:p14="http://schemas.microsoft.com/office/powerpoint/2010/main" val="1053256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B4C71EC6-210F-42DE-9C53-41977AD35B3D}" type="datetimeFigureOut">
              <a:rPr lang="ru-RU" smtClean="0"/>
              <a:t>14.03.2017</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B19B0651-EE4F-4900-A07F-96A6BFA9D0F0}" type="slidenum">
              <a:rPr lang="ru-RU" smtClean="0"/>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14.03.2017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t>14.03.2017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14.03.2017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14.03.2017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14.03.2017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4C71EC6-210F-42DE-9C53-41977AD35B3D}" type="datetimeFigureOut">
              <a:rPr lang="ru-RU" smtClean="0"/>
              <a:t>14.03.2017</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58847"/>
            <a:ext cx="8208912" cy="6647974"/>
          </a:xfrm>
          <a:prstGeom prst="rect">
            <a:avLst/>
          </a:prstGeom>
          <a:effectLst>
            <a:outerShdw blurRad="50800" dist="38100" dir="5400000" algn="t" rotWithShape="0">
              <a:prstClr val="black">
                <a:alpha val="40000"/>
              </a:prstClr>
            </a:outerShdw>
          </a:effectLst>
        </p:spPr>
        <p:txBody>
          <a:bodyPr wrap="square">
            <a:spAutoFit/>
          </a:bodyPr>
          <a:lstStyle/>
          <a:p>
            <a:pPr algn="ctr"/>
            <a:r>
              <a:rPr lang="ru-RU" b="1" dirty="0">
                <a:solidFill>
                  <a:schemeClr val="bg2">
                    <a:lumMod val="25000"/>
                  </a:schemeClr>
                </a:solidFill>
                <a:latin typeface="Times New Roman" pitchFamily="18" charset="0"/>
                <a:cs typeface="Times New Roman" pitchFamily="18" charset="0"/>
              </a:rPr>
              <a:t>ГБОУ СОШ № 619</a:t>
            </a:r>
          </a:p>
          <a:p>
            <a:pPr algn="ctr"/>
            <a:r>
              <a:rPr lang="ru-RU" b="1" dirty="0">
                <a:solidFill>
                  <a:schemeClr val="bg2">
                    <a:lumMod val="25000"/>
                  </a:schemeClr>
                </a:solidFill>
                <a:latin typeface="Times New Roman" pitchFamily="18" charset="0"/>
                <a:cs typeface="Times New Roman" pitchFamily="18" charset="0"/>
              </a:rPr>
              <a:t>Калининского района</a:t>
            </a:r>
          </a:p>
          <a:p>
            <a:r>
              <a:rPr lang="ru-RU" b="1" dirty="0">
                <a:solidFill>
                  <a:schemeClr val="bg2">
                    <a:lumMod val="25000"/>
                  </a:schemeClr>
                </a:solidFill>
                <a:latin typeface="Times New Roman" pitchFamily="18" charset="0"/>
                <a:cs typeface="Times New Roman" pitchFamily="18" charset="0"/>
              </a:rPr>
              <a:t> </a:t>
            </a:r>
          </a:p>
          <a:p>
            <a:r>
              <a:rPr lang="ru-RU" b="1" dirty="0">
                <a:solidFill>
                  <a:schemeClr val="bg2">
                    <a:lumMod val="25000"/>
                  </a:schemeClr>
                </a:solidFill>
                <a:latin typeface="Times New Roman" pitchFamily="18" charset="0"/>
                <a:cs typeface="Times New Roman" pitchFamily="18" charset="0"/>
              </a:rPr>
              <a:t> </a:t>
            </a:r>
          </a:p>
          <a:p>
            <a:pPr algn="ctr"/>
            <a:r>
              <a:rPr lang="ru-RU" b="1" dirty="0">
                <a:solidFill>
                  <a:schemeClr val="bg2">
                    <a:lumMod val="25000"/>
                  </a:schemeClr>
                </a:solidFill>
                <a:latin typeface="Times New Roman" pitchFamily="18" charset="0"/>
                <a:cs typeface="Times New Roman" pitchFamily="18" charset="0"/>
              </a:rPr>
              <a:t>«МНОГОГРАННАЯ РОССИЯ»</a:t>
            </a:r>
          </a:p>
          <a:p>
            <a:r>
              <a:rPr lang="ru-RU" b="1" dirty="0">
                <a:solidFill>
                  <a:schemeClr val="bg2">
                    <a:lumMod val="25000"/>
                  </a:schemeClr>
                </a:solidFill>
                <a:latin typeface="Times New Roman" pitchFamily="18" charset="0"/>
                <a:cs typeface="Times New Roman" pitchFamily="18" charset="0"/>
              </a:rPr>
              <a:t> </a:t>
            </a:r>
          </a:p>
          <a:p>
            <a:r>
              <a:rPr lang="ru-RU" b="1" dirty="0">
                <a:solidFill>
                  <a:schemeClr val="bg2">
                    <a:lumMod val="25000"/>
                  </a:schemeClr>
                </a:solidFill>
                <a:latin typeface="Times New Roman" pitchFamily="18" charset="0"/>
                <a:cs typeface="Times New Roman" pitchFamily="18" charset="0"/>
              </a:rPr>
              <a:t> </a:t>
            </a:r>
          </a:p>
          <a:p>
            <a:r>
              <a:rPr lang="ru-RU" b="1" dirty="0">
                <a:solidFill>
                  <a:schemeClr val="bg2">
                    <a:lumMod val="25000"/>
                  </a:schemeClr>
                </a:solidFill>
                <a:latin typeface="Times New Roman" pitchFamily="18" charset="0"/>
                <a:cs typeface="Times New Roman" pitchFamily="18" charset="0"/>
              </a:rPr>
              <a:t> </a:t>
            </a:r>
          </a:p>
          <a:p>
            <a:r>
              <a:rPr lang="ru-RU" b="1" dirty="0">
                <a:solidFill>
                  <a:schemeClr val="bg2">
                    <a:lumMod val="25000"/>
                  </a:schemeClr>
                </a:solidFill>
                <a:latin typeface="Times New Roman" pitchFamily="18" charset="0"/>
                <a:cs typeface="Times New Roman" pitchFamily="18" charset="0"/>
              </a:rPr>
              <a:t> </a:t>
            </a:r>
          </a:p>
          <a:p>
            <a:pPr algn="ctr"/>
            <a:r>
              <a:rPr lang="ru-RU" sz="2400" b="1" i="1" dirty="0" smtClean="0">
                <a:solidFill>
                  <a:schemeClr val="bg2">
                    <a:lumMod val="25000"/>
                  </a:schemeClr>
                </a:solidFill>
                <a:latin typeface="Times New Roman" pitchFamily="18" charset="0"/>
                <a:cs typeface="Times New Roman" pitchFamily="18" charset="0"/>
              </a:rPr>
              <a:t>В МИРЕ</a:t>
            </a:r>
            <a:r>
              <a:rPr lang="ru-RU" sz="2400" b="1" i="1" dirty="0">
                <a:solidFill>
                  <a:schemeClr val="bg2">
                    <a:lumMod val="25000"/>
                  </a:schemeClr>
                </a:solidFill>
                <a:latin typeface="Times New Roman" pitchFamily="18" charset="0"/>
                <a:cs typeface="Times New Roman" pitchFamily="18" charset="0"/>
              </a:rPr>
              <a:t> </a:t>
            </a:r>
            <a:r>
              <a:rPr lang="ru-RU" sz="2400" b="1" i="1" dirty="0" smtClean="0">
                <a:solidFill>
                  <a:schemeClr val="bg2">
                    <a:lumMod val="25000"/>
                  </a:schemeClr>
                </a:solidFill>
                <a:latin typeface="Times New Roman" pitchFamily="18" charset="0"/>
                <a:cs typeface="Times New Roman" pitchFamily="18" charset="0"/>
              </a:rPr>
              <a:t>ФУЭТЕ</a:t>
            </a:r>
          </a:p>
          <a:p>
            <a:endParaRPr lang="ru-RU" sz="2400" b="1" i="1" dirty="0">
              <a:solidFill>
                <a:schemeClr val="bg2">
                  <a:lumMod val="25000"/>
                </a:schemeClr>
              </a:solidFill>
              <a:latin typeface="Times New Roman" pitchFamily="18" charset="0"/>
              <a:cs typeface="Times New Roman" pitchFamily="18" charset="0"/>
            </a:endParaRPr>
          </a:p>
          <a:p>
            <a:r>
              <a:rPr lang="ru-RU" sz="2400" b="1" i="1" dirty="0">
                <a:solidFill>
                  <a:schemeClr val="bg2">
                    <a:lumMod val="25000"/>
                  </a:schemeClr>
                </a:solidFill>
                <a:latin typeface="Times New Roman" pitchFamily="18" charset="0"/>
                <a:cs typeface="Times New Roman" pitchFamily="18" charset="0"/>
              </a:rPr>
              <a:t> </a:t>
            </a:r>
          </a:p>
          <a:p>
            <a:r>
              <a:rPr lang="ru-RU" b="1" dirty="0">
                <a:solidFill>
                  <a:schemeClr val="bg2">
                    <a:lumMod val="25000"/>
                  </a:schemeClr>
                </a:solidFill>
                <a:latin typeface="Times New Roman" pitchFamily="18" charset="0"/>
                <a:cs typeface="Times New Roman" pitchFamily="18" charset="0"/>
              </a:rPr>
              <a:t> </a:t>
            </a:r>
          </a:p>
          <a:p>
            <a:r>
              <a:rPr lang="ru-RU" b="1" dirty="0">
                <a:solidFill>
                  <a:schemeClr val="bg2">
                    <a:lumMod val="25000"/>
                  </a:schemeClr>
                </a:solidFill>
                <a:latin typeface="Times New Roman" pitchFamily="18" charset="0"/>
                <a:cs typeface="Times New Roman" pitchFamily="18" charset="0"/>
              </a:rPr>
              <a:t> </a:t>
            </a:r>
          </a:p>
          <a:p>
            <a:pPr algn="r"/>
            <a:r>
              <a:rPr lang="ru-RU" sz="1600" b="1" dirty="0">
                <a:solidFill>
                  <a:schemeClr val="bg2">
                    <a:lumMod val="25000"/>
                  </a:schemeClr>
                </a:solidFill>
                <a:latin typeface="Times New Roman" pitchFamily="18" charset="0"/>
                <a:cs typeface="Times New Roman" pitchFamily="18" charset="0"/>
              </a:rPr>
              <a:t>Ученица Зубова Анна</a:t>
            </a:r>
          </a:p>
          <a:p>
            <a:pPr algn="r"/>
            <a:r>
              <a:rPr lang="ru-RU" sz="1600" b="1" dirty="0">
                <a:solidFill>
                  <a:schemeClr val="bg2">
                    <a:lumMod val="25000"/>
                  </a:schemeClr>
                </a:solidFill>
                <a:latin typeface="Times New Roman" pitchFamily="18" charset="0"/>
                <a:cs typeface="Times New Roman" pitchFamily="18" charset="0"/>
              </a:rPr>
              <a:t>3 А класс</a:t>
            </a:r>
          </a:p>
          <a:p>
            <a:pPr algn="r"/>
            <a:r>
              <a:rPr lang="ru-RU" sz="1600" b="1" dirty="0">
                <a:solidFill>
                  <a:schemeClr val="bg2">
                    <a:lumMod val="25000"/>
                  </a:schemeClr>
                </a:solidFill>
                <a:latin typeface="Times New Roman" pitchFamily="18" charset="0"/>
                <a:cs typeface="Times New Roman" pitchFamily="18" charset="0"/>
              </a:rPr>
              <a:t>Научный руководитель </a:t>
            </a:r>
            <a:r>
              <a:rPr lang="ru-RU" sz="1600" b="1" dirty="0" err="1">
                <a:solidFill>
                  <a:schemeClr val="bg2">
                    <a:lumMod val="25000"/>
                  </a:schemeClr>
                </a:solidFill>
                <a:latin typeface="Times New Roman" pitchFamily="18" charset="0"/>
                <a:cs typeface="Times New Roman" pitchFamily="18" charset="0"/>
              </a:rPr>
              <a:t>Капко</a:t>
            </a:r>
            <a:r>
              <a:rPr lang="ru-RU" sz="1600" b="1" dirty="0">
                <a:solidFill>
                  <a:schemeClr val="bg2">
                    <a:lumMod val="25000"/>
                  </a:schemeClr>
                </a:solidFill>
                <a:latin typeface="Times New Roman" pitchFamily="18" charset="0"/>
                <a:cs typeface="Times New Roman" pitchFamily="18" charset="0"/>
              </a:rPr>
              <a:t> Светлана Васильевна</a:t>
            </a:r>
          </a:p>
          <a:p>
            <a:r>
              <a:rPr lang="ru-RU" b="1" dirty="0">
                <a:solidFill>
                  <a:schemeClr val="bg2">
                    <a:lumMod val="25000"/>
                  </a:schemeClr>
                </a:solidFill>
                <a:latin typeface="Times New Roman" pitchFamily="18" charset="0"/>
                <a:cs typeface="Times New Roman" pitchFamily="18" charset="0"/>
              </a:rPr>
              <a:t> </a:t>
            </a:r>
          </a:p>
          <a:p>
            <a:r>
              <a:rPr lang="ru-RU" b="1" dirty="0">
                <a:solidFill>
                  <a:schemeClr val="bg2">
                    <a:lumMod val="25000"/>
                  </a:schemeClr>
                </a:solidFill>
                <a:latin typeface="Times New Roman" pitchFamily="18" charset="0"/>
                <a:cs typeface="Times New Roman" pitchFamily="18" charset="0"/>
              </a:rPr>
              <a:t> </a:t>
            </a:r>
          </a:p>
          <a:p>
            <a:r>
              <a:rPr lang="ru-RU" b="1" dirty="0">
                <a:solidFill>
                  <a:schemeClr val="bg2">
                    <a:lumMod val="25000"/>
                  </a:schemeClr>
                </a:solidFill>
                <a:latin typeface="Times New Roman" pitchFamily="18" charset="0"/>
                <a:cs typeface="Times New Roman" pitchFamily="18" charset="0"/>
              </a:rPr>
              <a:t> </a:t>
            </a:r>
          </a:p>
          <a:p>
            <a:r>
              <a:rPr lang="ru-RU" b="1" dirty="0">
                <a:solidFill>
                  <a:schemeClr val="bg2">
                    <a:lumMod val="25000"/>
                  </a:schemeClr>
                </a:solidFill>
                <a:latin typeface="Times New Roman" pitchFamily="18" charset="0"/>
                <a:cs typeface="Times New Roman" pitchFamily="18" charset="0"/>
              </a:rPr>
              <a:t> </a:t>
            </a:r>
          </a:p>
          <a:p>
            <a:pPr algn="ctr"/>
            <a:r>
              <a:rPr lang="ru-RU" b="1" dirty="0">
                <a:solidFill>
                  <a:schemeClr val="bg2">
                    <a:lumMod val="25000"/>
                  </a:schemeClr>
                </a:solidFill>
                <a:latin typeface="Times New Roman" pitchFamily="18" charset="0"/>
                <a:cs typeface="Times New Roman" pitchFamily="18" charset="0"/>
              </a:rPr>
              <a:t>Санкт-Петербург</a:t>
            </a:r>
          </a:p>
          <a:p>
            <a:pPr algn="ctr"/>
            <a:r>
              <a:rPr lang="ru-RU" b="1" dirty="0">
                <a:solidFill>
                  <a:schemeClr val="bg2">
                    <a:lumMod val="25000"/>
                  </a:schemeClr>
                </a:solidFill>
                <a:latin typeface="Times New Roman" pitchFamily="18" charset="0"/>
                <a:cs typeface="Times New Roman" pitchFamily="18" charset="0"/>
              </a:rPr>
              <a:t>2017 год</a:t>
            </a:r>
          </a:p>
        </p:txBody>
      </p:sp>
    </p:spTree>
    <p:extLst>
      <p:ext uri="{BB962C8B-B14F-4D97-AF65-F5344CB8AC3E}">
        <p14:creationId xmlns:p14="http://schemas.microsoft.com/office/powerpoint/2010/main" val="1484635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268760"/>
            <a:ext cx="6264696" cy="532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19672" y="620688"/>
            <a:ext cx="5688632"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ru-RU" sz="2400" i="1" dirty="0" smtClean="0">
                <a:solidFill>
                  <a:schemeClr val="bg2">
                    <a:lumMod val="25000"/>
                  </a:schemeClr>
                </a:solidFill>
              </a:rPr>
              <a:t>Момент импульса</a:t>
            </a:r>
            <a:endParaRPr lang="ru-RU" sz="2400" i="1" dirty="0">
              <a:solidFill>
                <a:schemeClr val="bg2">
                  <a:lumMod val="25000"/>
                </a:schemeClr>
              </a:solidFill>
            </a:endParaRPr>
          </a:p>
        </p:txBody>
      </p:sp>
    </p:spTree>
    <p:extLst>
      <p:ext uri="{BB962C8B-B14F-4D97-AF65-F5344CB8AC3E}">
        <p14:creationId xmlns:p14="http://schemas.microsoft.com/office/powerpoint/2010/main" val="463454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983" y="1628800"/>
            <a:ext cx="3402379"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3648" y="332656"/>
            <a:ext cx="684076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ru-RU" sz="2400" i="1" dirty="0" smtClean="0">
                <a:solidFill>
                  <a:schemeClr val="bg2">
                    <a:lumMod val="25000"/>
                  </a:schemeClr>
                </a:solidFill>
              </a:rPr>
              <a:t>Опыт № 3.</a:t>
            </a:r>
          </a:p>
          <a:p>
            <a:pPr algn="ctr"/>
            <a:r>
              <a:rPr lang="ru-RU" sz="2400" i="1" dirty="0" smtClean="0">
                <a:solidFill>
                  <a:schemeClr val="bg2">
                    <a:lumMod val="25000"/>
                  </a:schemeClr>
                </a:solidFill>
              </a:rPr>
              <a:t> Изменение момента импульса.</a:t>
            </a:r>
            <a:endParaRPr lang="ru-RU" sz="2400" i="1" dirty="0">
              <a:solidFill>
                <a:schemeClr val="bg2">
                  <a:lumMod val="25000"/>
                </a:schemeClr>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628800"/>
            <a:ext cx="340237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915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4479206" cy="3664818"/>
          </a:xfrm>
          <a:prstGeom prst="rect">
            <a:avLst/>
          </a:prstGeom>
          <a:noFill/>
          <a:ln>
            <a:noFill/>
          </a:ln>
        </p:spPr>
      </p:pic>
      <p:pic>
        <p:nvPicPr>
          <p:cNvPr id="3" name="Рисунок 2"/>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556791"/>
            <a:ext cx="3024336" cy="3664819"/>
          </a:xfrm>
          <a:prstGeom prst="rect">
            <a:avLst/>
          </a:prstGeom>
          <a:noFill/>
          <a:ln>
            <a:noFill/>
          </a:ln>
        </p:spPr>
      </p:pic>
      <p:sp>
        <p:nvSpPr>
          <p:cNvPr id="4" name="Прямоугольник 3"/>
          <p:cNvSpPr/>
          <p:nvPr/>
        </p:nvSpPr>
        <p:spPr>
          <a:xfrm>
            <a:off x="1704925" y="620688"/>
            <a:ext cx="5737340" cy="461665"/>
          </a:xfrm>
          <a:prstGeom prst="rect">
            <a:avLst/>
          </a:prstGeom>
          <a:effectLst>
            <a:outerShdw blurRad="50800" dist="38100" dir="2700000" algn="tl" rotWithShape="0">
              <a:prstClr val="black">
                <a:alpha val="40000"/>
              </a:prstClr>
            </a:outerShdw>
          </a:effectLst>
        </p:spPr>
        <p:txBody>
          <a:bodyPr wrap="none">
            <a:spAutoFit/>
          </a:bodyPr>
          <a:lstStyle/>
          <a:p>
            <a:pPr algn="ctr"/>
            <a:r>
              <a:rPr lang="ru-RU" sz="2400" i="1" dirty="0">
                <a:solidFill>
                  <a:schemeClr val="bg2">
                    <a:lumMod val="25000"/>
                  </a:schemeClr>
                </a:solidFill>
              </a:rPr>
              <a:t>Изменение момента </a:t>
            </a:r>
            <a:r>
              <a:rPr lang="ru-RU" sz="2400" i="1" dirty="0" smtClean="0">
                <a:solidFill>
                  <a:schemeClr val="bg2">
                    <a:lumMod val="25000"/>
                  </a:schemeClr>
                </a:solidFill>
              </a:rPr>
              <a:t>импульса у балерины</a:t>
            </a:r>
            <a:r>
              <a:rPr lang="ru-RU" i="1" dirty="0" smtClean="0">
                <a:solidFill>
                  <a:schemeClr val="bg2">
                    <a:lumMod val="25000"/>
                  </a:schemeClr>
                </a:solidFill>
              </a:rPr>
              <a:t>.</a:t>
            </a:r>
            <a:endParaRPr lang="ru-RU" i="1" dirty="0">
              <a:solidFill>
                <a:schemeClr val="bg2">
                  <a:lumMod val="25000"/>
                </a:schemeClr>
              </a:solidFill>
            </a:endParaRPr>
          </a:p>
        </p:txBody>
      </p:sp>
    </p:spTree>
    <p:extLst>
      <p:ext uri="{BB962C8B-B14F-4D97-AF65-F5344CB8AC3E}">
        <p14:creationId xmlns:p14="http://schemas.microsoft.com/office/powerpoint/2010/main" val="790258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24744"/>
            <a:ext cx="2531019" cy="2680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2177058"/>
            <a:ext cx="391600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39952" y="779512"/>
            <a:ext cx="360040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ru-RU" sz="2400" i="1" dirty="0" smtClean="0">
                <a:solidFill>
                  <a:schemeClr val="bg2">
                    <a:lumMod val="25000"/>
                  </a:schemeClr>
                </a:solidFill>
              </a:rPr>
              <a:t>Момент трения</a:t>
            </a:r>
            <a:endParaRPr lang="ru-RU" sz="2400" i="1" dirty="0">
              <a:solidFill>
                <a:schemeClr val="bg2">
                  <a:lumMod val="25000"/>
                </a:schemeClr>
              </a:solidFill>
            </a:endParaRPr>
          </a:p>
        </p:txBody>
      </p:sp>
    </p:spTree>
    <p:extLst>
      <p:ext uri="{BB962C8B-B14F-4D97-AF65-F5344CB8AC3E}">
        <p14:creationId xmlns:p14="http://schemas.microsoft.com/office/powerpoint/2010/main" val="30578554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622" y="3586285"/>
            <a:ext cx="5325495" cy="327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17" y="2036778"/>
            <a:ext cx="3528391" cy="309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803538"/>
            <a:ext cx="2611393" cy="246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5536" y="548680"/>
            <a:ext cx="432048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ru-RU" sz="2400" i="1" dirty="0" smtClean="0">
                <a:solidFill>
                  <a:schemeClr val="bg2">
                    <a:lumMod val="25000"/>
                  </a:schemeClr>
                </a:solidFill>
              </a:rPr>
              <a:t>Преодоление сопротивления воздуха</a:t>
            </a:r>
            <a:endParaRPr lang="ru-RU" sz="2400" i="1" dirty="0">
              <a:solidFill>
                <a:schemeClr val="bg2">
                  <a:lumMod val="25000"/>
                </a:schemeClr>
              </a:solidFill>
            </a:endParaRPr>
          </a:p>
        </p:txBody>
      </p:sp>
    </p:spTree>
    <p:extLst>
      <p:ext uri="{BB962C8B-B14F-4D97-AF65-F5344CB8AC3E}">
        <p14:creationId xmlns:p14="http://schemas.microsoft.com/office/powerpoint/2010/main" val="20803001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281" y="1530479"/>
            <a:ext cx="3350690" cy="478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212" y="1556792"/>
            <a:ext cx="4075000" cy="478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592" y="476672"/>
            <a:ext cx="7344816"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ru-RU" sz="2400" i="1" dirty="0" smtClean="0">
                <a:solidFill>
                  <a:schemeClr val="bg2">
                    <a:lumMod val="25000"/>
                  </a:schemeClr>
                </a:solidFill>
              </a:rPr>
              <a:t>Опыт № 4.</a:t>
            </a:r>
          </a:p>
          <a:p>
            <a:pPr algn="ctr"/>
            <a:r>
              <a:rPr lang="ru-RU" sz="2400" i="1" dirty="0" smtClean="0">
                <a:solidFill>
                  <a:schemeClr val="bg2">
                    <a:lumMod val="25000"/>
                  </a:schemeClr>
                </a:solidFill>
              </a:rPr>
              <a:t>Сила сопротивления воздуха</a:t>
            </a:r>
            <a:endParaRPr lang="ru-RU" sz="2400" i="1" dirty="0">
              <a:solidFill>
                <a:schemeClr val="bg2">
                  <a:lumMod val="25000"/>
                </a:schemeClr>
              </a:solidFill>
            </a:endParaRPr>
          </a:p>
        </p:txBody>
      </p:sp>
    </p:spTree>
    <p:extLst>
      <p:ext uri="{BB962C8B-B14F-4D97-AF65-F5344CB8AC3E}">
        <p14:creationId xmlns:p14="http://schemas.microsoft.com/office/powerpoint/2010/main" val="2319593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872078283"/>
              </p:ext>
            </p:extLst>
          </p:nvPr>
        </p:nvGraphicFramePr>
        <p:xfrm>
          <a:off x="395536" y="2420888"/>
          <a:ext cx="8568951" cy="3128440"/>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4284028"/>
                <a:gridCol w="4284923"/>
              </a:tblGrid>
              <a:tr h="782110">
                <a:tc>
                  <a:txBody>
                    <a:bodyPr/>
                    <a:lstStyle/>
                    <a:p>
                      <a:pPr indent="252095" algn="ctr">
                        <a:lnSpc>
                          <a:spcPct val="115000"/>
                        </a:lnSpc>
                        <a:spcAft>
                          <a:spcPts val="0"/>
                        </a:spcAft>
                      </a:pPr>
                      <a:r>
                        <a:rPr lang="ru-RU" sz="2800" b="1" i="1" dirty="0">
                          <a:solidFill>
                            <a:schemeClr val="bg2">
                              <a:lumMod val="25000"/>
                            </a:schemeClr>
                          </a:solidFill>
                          <a:effectLst/>
                        </a:rPr>
                        <a:t>Крутящий момент</a:t>
                      </a:r>
                      <a:endParaRPr lang="ru-RU" sz="2800" b="1" i="1" dirty="0">
                        <a:solidFill>
                          <a:schemeClr val="bg2">
                            <a:lumMod val="25000"/>
                          </a:schemeClr>
                        </a:solidFill>
                        <a:effectLst/>
                        <a:latin typeface="Calibri"/>
                        <a:ea typeface="Calibri"/>
                        <a:cs typeface="Times New Roman"/>
                      </a:endParaRPr>
                    </a:p>
                  </a:txBody>
                  <a:tcPr marL="68580" marR="68580" marT="0" marB="0">
                    <a:solidFill>
                      <a:schemeClr val="accent6">
                        <a:lumMod val="20000"/>
                        <a:lumOff val="80000"/>
                      </a:schemeClr>
                    </a:solidFill>
                  </a:tcPr>
                </a:tc>
                <a:tc>
                  <a:txBody>
                    <a:bodyPr/>
                    <a:lstStyle/>
                    <a:p>
                      <a:pPr algn="ctr">
                        <a:lnSpc>
                          <a:spcPct val="115000"/>
                        </a:lnSpc>
                        <a:spcAft>
                          <a:spcPts val="0"/>
                        </a:spcAft>
                      </a:pPr>
                      <a:r>
                        <a:rPr lang="ru-RU" sz="2800" b="1" i="1">
                          <a:solidFill>
                            <a:schemeClr val="bg2">
                              <a:lumMod val="25000"/>
                            </a:schemeClr>
                          </a:solidFill>
                          <a:effectLst/>
                        </a:rPr>
                        <a:t>Момент силы трения</a:t>
                      </a:r>
                      <a:endParaRPr lang="ru-RU" sz="2800" b="1" i="1">
                        <a:solidFill>
                          <a:schemeClr val="bg2">
                            <a:lumMod val="25000"/>
                          </a:schemeClr>
                        </a:solidFill>
                        <a:effectLst/>
                        <a:latin typeface="Calibri"/>
                        <a:ea typeface="Calibri"/>
                        <a:cs typeface="Times New Roman"/>
                      </a:endParaRPr>
                    </a:p>
                  </a:txBody>
                  <a:tcPr marL="68580" marR="68580" marT="0" marB="0">
                    <a:solidFill>
                      <a:schemeClr val="accent6">
                        <a:lumMod val="20000"/>
                        <a:lumOff val="80000"/>
                      </a:schemeClr>
                    </a:solidFill>
                  </a:tcPr>
                </a:tc>
              </a:tr>
              <a:tr h="782110">
                <a:tc>
                  <a:txBody>
                    <a:bodyPr/>
                    <a:lstStyle/>
                    <a:p>
                      <a:pPr algn="ctr">
                        <a:lnSpc>
                          <a:spcPct val="115000"/>
                        </a:lnSpc>
                        <a:spcAft>
                          <a:spcPts val="0"/>
                        </a:spcAft>
                      </a:pPr>
                      <a:r>
                        <a:rPr lang="ru-RU" sz="2800" b="1" i="1" dirty="0">
                          <a:solidFill>
                            <a:schemeClr val="bg2">
                              <a:lumMod val="25000"/>
                            </a:schemeClr>
                          </a:solidFill>
                          <a:effectLst/>
                        </a:rPr>
                        <a:t>Момент импульса</a:t>
                      </a:r>
                      <a:endParaRPr lang="ru-RU" sz="2800" b="1" i="1" dirty="0">
                        <a:solidFill>
                          <a:schemeClr val="bg2">
                            <a:lumMod val="25000"/>
                          </a:schemeClr>
                        </a:solidFill>
                        <a:effectLst/>
                        <a:latin typeface="Calibri"/>
                        <a:ea typeface="Calibri"/>
                        <a:cs typeface="Times New Roman"/>
                      </a:endParaRPr>
                    </a:p>
                  </a:txBody>
                  <a:tcPr marL="68580" marR="68580" marT="0" marB="0">
                    <a:solidFill>
                      <a:schemeClr val="accent6">
                        <a:lumMod val="20000"/>
                        <a:lumOff val="80000"/>
                      </a:schemeClr>
                    </a:solidFill>
                  </a:tcPr>
                </a:tc>
                <a:tc>
                  <a:txBody>
                    <a:bodyPr/>
                    <a:lstStyle/>
                    <a:p>
                      <a:pPr algn="ctr">
                        <a:lnSpc>
                          <a:spcPct val="115000"/>
                        </a:lnSpc>
                        <a:spcAft>
                          <a:spcPts val="0"/>
                        </a:spcAft>
                      </a:pPr>
                      <a:r>
                        <a:rPr lang="ru-RU" sz="2800" b="1" i="1" dirty="0">
                          <a:solidFill>
                            <a:schemeClr val="bg2">
                              <a:lumMod val="25000"/>
                            </a:schemeClr>
                          </a:solidFill>
                          <a:effectLst/>
                        </a:rPr>
                        <a:t>Сила трения</a:t>
                      </a:r>
                      <a:endParaRPr lang="ru-RU" sz="2800" b="1" i="1" dirty="0">
                        <a:solidFill>
                          <a:schemeClr val="bg2">
                            <a:lumMod val="25000"/>
                          </a:schemeClr>
                        </a:solidFill>
                        <a:effectLst/>
                        <a:latin typeface="Calibri"/>
                        <a:ea typeface="Calibri"/>
                        <a:cs typeface="Times New Roman"/>
                      </a:endParaRPr>
                    </a:p>
                  </a:txBody>
                  <a:tcPr marL="68580" marR="68580" marT="0" marB="0">
                    <a:solidFill>
                      <a:schemeClr val="accent6">
                        <a:lumMod val="20000"/>
                        <a:lumOff val="80000"/>
                      </a:schemeClr>
                    </a:solidFill>
                  </a:tcPr>
                </a:tc>
              </a:tr>
              <a:tr h="1564220">
                <a:tc>
                  <a:txBody>
                    <a:bodyPr/>
                    <a:lstStyle/>
                    <a:p>
                      <a:pPr indent="252095" algn="ctr">
                        <a:lnSpc>
                          <a:spcPct val="115000"/>
                        </a:lnSpc>
                        <a:spcAft>
                          <a:spcPts val="0"/>
                        </a:spcAft>
                      </a:pPr>
                      <a:r>
                        <a:rPr lang="ru-RU" sz="2800" b="1" i="1" dirty="0">
                          <a:solidFill>
                            <a:schemeClr val="bg2">
                              <a:lumMod val="25000"/>
                            </a:schemeClr>
                          </a:solidFill>
                          <a:effectLst/>
                        </a:rPr>
                        <a:t>Инерция</a:t>
                      </a:r>
                      <a:endParaRPr lang="ru-RU" sz="2800" b="1" i="1" dirty="0">
                        <a:solidFill>
                          <a:schemeClr val="bg2">
                            <a:lumMod val="25000"/>
                          </a:schemeClr>
                        </a:solidFill>
                        <a:effectLst/>
                        <a:latin typeface="Calibri"/>
                        <a:ea typeface="Calibri"/>
                        <a:cs typeface="Times New Roman"/>
                      </a:endParaRPr>
                    </a:p>
                  </a:txBody>
                  <a:tcPr marL="68580" marR="68580" marT="0" marB="0">
                    <a:solidFill>
                      <a:schemeClr val="accent6">
                        <a:lumMod val="20000"/>
                        <a:lumOff val="80000"/>
                      </a:schemeClr>
                    </a:solidFill>
                  </a:tcPr>
                </a:tc>
                <a:tc>
                  <a:txBody>
                    <a:bodyPr/>
                    <a:lstStyle/>
                    <a:p>
                      <a:pPr algn="ctr">
                        <a:lnSpc>
                          <a:spcPct val="115000"/>
                        </a:lnSpc>
                        <a:spcAft>
                          <a:spcPts val="0"/>
                        </a:spcAft>
                      </a:pPr>
                      <a:r>
                        <a:rPr lang="ru-RU" sz="2800" b="1" i="1" dirty="0">
                          <a:solidFill>
                            <a:schemeClr val="bg2">
                              <a:lumMod val="25000"/>
                            </a:schemeClr>
                          </a:solidFill>
                          <a:effectLst/>
                        </a:rPr>
                        <a:t>Сила сопротивления воздуха</a:t>
                      </a:r>
                      <a:endParaRPr lang="ru-RU" sz="2800" b="1" i="1" dirty="0">
                        <a:solidFill>
                          <a:schemeClr val="bg2">
                            <a:lumMod val="25000"/>
                          </a:schemeClr>
                        </a:solidFill>
                        <a:effectLst/>
                        <a:latin typeface="Calibri"/>
                        <a:ea typeface="Calibri"/>
                        <a:cs typeface="Times New Roman"/>
                      </a:endParaRPr>
                    </a:p>
                  </a:txBody>
                  <a:tcPr marL="68580" marR="68580" marT="0" marB="0">
                    <a:solidFill>
                      <a:schemeClr val="accent6">
                        <a:lumMod val="20000"/>
                        <a:lumOff val="80000"/>
                      </a:schemeClr>
                    </a:solidFill>
                  </a:tcPr>
                </a:tc>
              </a:tr>
            </a:tbl>
          </a:graphicData>
        </a:graphic>
      </p:graphicFrame>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450" y="260649"/>
            <a:ext cx="1896561"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260649"/>
            <a:ext cx="2304256" cy="192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015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745" y="836712"/>
            <a:ext cx="3635002" cy="569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980728"/>
            <a:ext cx="2448272"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ru-RU" sz="2800" b="1" i="1" dirty="0" err="1" smtClean="0">
                <a:solidFill>
                  <a:schemeClr val="bg2">
                    <a:lumMod val="25000"/>
                  </a:schemeClr>
                </a:solidFill>
              </a:rPr>
              <a:t>Энрико</a:t>
            </a:r>
            <a:r>
              <a:rPr lang="ru-RU" sz="2800" b="1" i="1" dirty="0" smtClean="0">
                <a:solidFill>
                  <a:schemeClr val="bg2">
                    <a:lumMod val="25000"/>
                  </a:schemeClr>
                </a:solidFill>
              </a:rPr>
              <a:t> </a:t>
            </a:r>
            <a:r>
              <a:rPr lang="ru-RU" sz="2800" b="1" i="1" dirty="0" err="1" smtClean="0">
                <a:solidFill>
                  <a:schemeClr val="bg2">
                    <a:lumMod val="25000"/>
                  </a:schemeClr>
                </a:solidFill>
              </a:rPr>
              <a:t>Чекетти</a:t>
            </a:r>
            <a:endParaRPr lang="ru-RU" sz="2800" b="1" i="1" dirty="0">
              <a:solidFill>
                <a:schemeClr val="bg2">
                  <a:lumMod val="25000"/>
                </a:schemeClr>
              </a:solidFill>
            </a:endParaRPr>
          </a:p>
        </p:txBody>
      </p:sp>
    </p:spTree>
    <p:extLst>
      <p:ext uri="{BB962C8B-B14F-4D97-AF65-F5344CB8AC3E}">
        <p14:creationId xmlns:p14="http://schemas.microsoft.com/office/powerpoint/2010/main" val="22182607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57" y="1010345"/>
            <a:ext cx="4784182" cy="318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80112" y="548679"/>
            <a:ext cx="2736304"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ru-RU" sz="2400" b="1" i="1" dirty="0" smtClean="0">
                <a:solidFill>
                  <a:schemeClr val="bg2">
                    <a:lumMod val="25000"/>
                  </a:schemeClr>
                </a:solidFill>
              </a:rPr>
              <a:t>Выводы:</a:t>
            </a:r>
            <a:endParaRPr lang="ru-RU" sz="2400" b="1" i="1" dirty="0">
              <a:solidFill>
                <a:schemeClr val="bg2">
                  <a:lumMod val="25000"/>
                </a:schemeClr>
              </a:solidFill>
            </a:endParaRPr>
          </a:p>
        </p:txBody>
      </p:sp>
      <p:sp>
        <p:nvSpPr>
          <p:cNvPr id="4" name="TextBox 3"/>
          <p:cNvSpPr txBox="1"/>
          <p:nvPr/>
        </p:nvSpPr>
        <p:spPr>
          <a:xfrm>
            <a:off x="4757625" y="1124744"/>
            <a:ext cx="4278871" cy="4524315"/>
          </a:xfrm>
          <a:prstGeom prst="rect">
            <a:avLst/>
          </a:prstGeom>
          <a:noFill/>
        </p:spPr>
        <p:txBody>
          <a:bodyPr wrap="square" rtlCol="0">
            <a:spAutoFit/>
          </a:bodyPr>
          <a:lstStyle/>
          <a:p>
            <a:pPr marL="457200" indent="-457200">
              <a:buAutoNum type="arabicPeriod"/>
            </a:pPr>
            <a:r>
              <a:rPr lang="ru-RU" sz="2400" i="1" dirty="0" smtClean="0">
                <a:solidFill>
                  <a:schemeClr val="bg2">
                    <a:lumMod val="25000"/>
                  </a:schemeClr>
                </a:solidFill>
              </a:rPr>
              <a:t>Тренировка силы ног – крутящий момент, момент импульса.</a:t>
            </a:r>
          </a:p>
          <a:p>
            <a:pPr marL="457200" indent="-457200">
              <a:buAutoNum type="arabicPeriod"/>
            </a:pPr>
            <a:r>
              <a:rPr lang="ru-RU" sz="2400" i="1" dirty="0" smtClean="0">
                <a:solidFill>
                  <a:schemeClr val="bg2">
                    <a:lumMod val="25000"/>
                  </a:schemeClr>
                </a:solidFill>
              </a:rPr>
              <a:t>Умение стоять на одном пуанте – преодоление момента трения</a:t>
            </a:r>
          </a:p>
          <a:p>
            <a:pPr marL="457200" indent="-457200">
              <a:buAutoNum type="arabicPeriod"/>
            </a:pPr>
            <a:r>
              <a:rPr lang="ru-RU" sz="2400" i="1" dirty="0" smtClean="0">
                <a:solidFill>
                  <a:schemeClr val="bg2">
                    <a:lumMod val="25000"/>
                  </a:schemeClr>
                </a:solidFill>
              </a:rPr>
              <a:t>Правильная одежда и прическа – преодоление сопротивления воздуха.</a:t>
            </a:r>
          </a:p>
          <a:p>
            <a:pPr marL="457200" indent="-457200">
              <a:buAutoNum type="arabicPeriod"/>
            </a:pPr>
            <a:r>
              <a:rPr lang="ru-RU" sz="2400" i="1" dirty="0" smtClean="0">
                <a:solidFill>
                  <a:schemeClr val="bg2">
                    <a:lumMod val="25000"/>
                  </a:schemeClr>
                </a:solidFill>
              </a:rPr>
              <a:t>Тренировка вестибулярного аппарата.</a:t>
            </a:r>
          </a:p>
          <a:p>
            <a:pPr marL="457200" indent="-457200">
              <a:buAutoNum type="arabicPeriod"/>
            </a:pPr>
            <a:endParaRPr lang="ru-RU" sz="2400" i="1" dirty="0">
              <a:solidFill>
                <a:schemeClr val="accent2">
                  <a:lumMod val="50000"/>
                </a:schemeClr>
              </a:solidFill>
            </a:endParaRPr>
          </a:p>
        </p:txBody>
      </p:sp>
    </p:spTree>
    <p:extLst>
      <p:ext uri="{BB962C8B-B14F-4D97-AF65-F5344CB8AC3E}">
        <p14:creationId xmlns:p14="http://schemas.microsoft.com/office/powerpoint/2010/main" val="607412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772816"/>
            <a:ext cx="4536504" cy="31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47" y="4268448"/>
            <a:ext cx="3834426" cy="255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08104" y="1005071"/>
            <a:ext cx="3096344" cy="4001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ru-RU" sz="2000" i="1" dirty="0" smtClean="0">
                <a:solidFill>
                  <a:schemeClr val="bg2">
                    <a:lumMod val="25000"/>
                  </a:schemeClr>
                </a:solidFill>
              </a:rPr>
              <a:t>ФУЭТЕ</a:t>
            </a:r>
            <a:endParaRPr lang="ru-RU" sz="2000" i="1" dirty="0">
              <a:solidFill>
                <a:schemeClr val="bg2">
                  <a:lumMod val="25000"/>
                </a:schemeClr>
              </a:solidFill>
            </a:endParaRPr>
          </a:p>
        </p:txBody>
      </p:sp>
      <p:sp>
        <p:nvSpPr>
          <p:cNvPr id="3" name="TextBox 2"/>
          <p:cNvSpPr txBox="1"/>
          <p:nvPr/>
        </p:nvSpPr>
        <p:spPr>
          <a:xfrm>
            <a:off x="-162312" y="3429000"/>
            <a:ext cx="4747979"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ru-RU" sz="2400" i="1" dirty="0" smtClean="0">
                <a:solidFill>
                  <a:schemeClr val="bg2">
                    <a:lumMod val="25000"/>
                  </a:schemeClr>
                </a:solidFill>
              </a:rPr>
              <a:t>Лебединое озеро</a:t>
            </a:r>
            <a:endParaRPr lang="ru-RU" sz="2400" i="1" dirty="0">
              <a:solidFill>
                <a:schemeClr val="bg2">
                  <a:lumMod val="25000"/>
                </a:schemeClr>
              </a:solidFill>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862" y="212620"/>
            <a:ext cx="3672911" cy="315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214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19353"/>
            <a:ext cx="4248472" cy="318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5" y="3755026"/>
            <a:ext cx="4435771" cy="3102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64088" y="1124744"/>
            <a:ext cx="3024336"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ru-RU" sz="2400" i="1" dirty="0" smtClean="0">
                <a:solidFill>
                  <a:schemeClr val="bg2">
                    <a:lumMod val="25000"/>
                  </a:schemeClr>
                </a:solidFill>
              </a:rPr>
              <a:t>Студия «Фуэте»</a:t>
            </a:r>
            <a:endParaRPr lang="ru-RU" sz="2400" i="1" dirty="0">
              <a:solidFill>
                <a:schemeClr val="bg2">
                  <a:lumMod val="25000"/>
                </a:schemeClr>
              </a:solidFill>
            </a:endParaRPr>
          </a:p>
        </p:txBody>
      </p:sp>
      <p:sp>
        <p:nvSpPr>
          <p:cNvPr id="6" name="TextBox 5"/>
          <p:cNvSpPr txBox="1"/>
          <p:nvPr/>
        </p:nvSpPr>
        <p:spPr>
          <a:xfrm>
            <a:off x="1202200" y="4628768"/>
            <a:ext cx="2664296"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ru-RU" sz="2400" i="1" dirty="0" smtClean="0">
                <a:solidFill>
                  <a:schemeClr val="bg2">
                    <a:lumMod val="25000"/>
                  </a:schemeClr>
                </a:solidFill>
              </a:rPr>
              <a:t>Ось</a:t>
            </a:r>
          </a:p>
          <a:p>
            <a:r>
              <a:rPr lang="ru-RU" sz="2400" i="1" dirty="0" smtClean="0">
                <a:solidFill>
                  <a:schemeClr val="bg2">
                    <a:lumMod val="25000"/>
                  </a:schemeClr>
                </a:solidFill>
              </a:rPr>
              <a:t>Апломб</a:t>
            </a:r>
          </a:p>
          <a:p>
            <a:r>
              <a:rPr lang="ru-RU" sz="2400" i="1" dirty="0" smtClean="0">
                <a:solidFill>
                  <a:schemeClr val="bg2">
                    <a:lumMod val="25000"/>
                  </a:schemeClr>
                </a:solidFill>
              </a:rPr>
              <a:t>Точка</a:t>
            </a:r>
            <a:endParaRPr lang="ru-RU" sz="2400" i="1" dirty="0">
              <a:solidFill>
                <a:schemeClr val="bg2">
                  <a:lumMod val="25000"/>
                </a:schemeClr>
              </a:solidFill>
            </a:endParaRPr>
          </a:p>
        </p:txBody>
      </p:sp>
    </p:spTree>
    <p:extLst>
      <p:ext uri="{BB962C8B-B14F-4D97-AF65-F5344CB8AC3E}">
        <p14:creationId xmlns:p14="http://schemas.microsoft.com/office/powerpoint/2010/main" val="2823197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2656"/>
            <a:ext cx="5739985" cy="376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502" y="3501008"/>
            <a:ext cx="4140461" cy="3105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28184" y="908720"/>
            <a:ext cx="244577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ru-RU" sz="2400" i="1" dirty="0" smtClean="0">
                <a:solidFill>
                  <a:schemeClr val="bg2">
                    <a:lumMod val="25000"/>
                  </a:schemeClr>
                </a:solidFill>
              </a:rPr>
              <a:t>Кода Па-де-де</a:t>
            </a:r>
            <a:endParaRPr lang="ru-RU" sz="2400" i="1" dirty="0">
              <a:solidFill>
                <a:schemeClr val="bg2">
                  <a:lumMod val="25000"/>
                </a:schemeClr>
              </a:solidFill>
            </a:endParaRPr>
          </a:p>
        </p:txBody>
      </p:sp>
      <p:sp>
        <p:nvSpPr>
          <p:cNvPr id="3" name="TextBox 2"/>
          <p:cNvSpPr txBox="1"/>
          <p:nvPr/>
        </p:nvSpPr>
        <p:spPr>
          <a:xfrm>
            <a:off x="1043608" y="5053681"/>
            <a:ext cx="2088232"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ru-RU" sz="2400" i="1" dirty="0" smtClean="0">
                <a:solidFill>
                  <a:schemeClr val="bg2">
                    <a:lumMod val="25000"/>
                  </a:schemeClr>
                </a:solidFill>
              </a:rPr>
              <a:t>Балетная пачка</a:t>
            </a:r>
            <a:endParaRPr lang="ru-RU" sz="2400" i="1" dirty="0">
              <a:solidFill>
                <a:schemeClr val="bg2">
                  <a:lumMod val="25000"/>
                </a:schemeClr>
              </a:solidFill>
            </a:endParaRPr>
          </a:p>
        </p:txBody>
      </p:sp>
    </p:spTree>
    <p:extLst>
      <p:ext uri="{BB962C8B-B14F-4D97-AF65-F5344CB8AC3E}">
        <p14:creationId xmlns:p14="http://schemas.microsoft.com/office/powerpoint/2010/main" val="2391449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836712"/>
            <a:ext cx="6106465" cy="4500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3403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548680"/>
            <a:ext cx="8280920" cy="5632311"/>
          </a:xfrm>
          <a:prstGeom prst="rect">
            <a:avLst/>
          </a:prstGeom>
        </p:spPr>
        <p:txBody>
          <a:bodyPr wrap="square">
            <a:spAutoFit/>
          </a:bodyPr>
          <a:lstStyle/>
          <a:p>
            <a:pPr>
              <a:lnSpc>
                <a:spcPct val="150000"/>
              </a:lnSpc>
            </a:pPr>
            <a:r>
              <a:rPr lang="ru-RU" sz="2400" b="1" i="1" dirty="0" smtClean="0">
                <a:solidFill>
                  <a:schemeClr val="bg2">
                    <a:lumMod val="25000"/>
                  </a:schemeClr>
                </a:solidFill>
              </a:rPr>
              <a:t>Цель </a:t>
            </a:r>
            <a:r>
              <a:rPr lang="ru-RU" sz="2400" b="1" i="1" dirty="0">
                <a:solidFill>
                  <a:schemeClr val="bg2">
                    <a:lumMod val="25000"/>
                  </a:schemeClr>
                </a:solidFill>
              </a:rPr>
              <a:t> </a:t>
            </a:r>
            <a:r>
              <a:rPr lang="ru-RU" sz="2400" b="1" i="1" dirty="0" smtClean="0">
                <a:solidFill>
                  <a:schemeClr val="bg2">
                    <a:lumMod val="25000"/>
                  </a:schemeClr>
                </a:solidFill>
              </a:rPr>
              <a:t>исследования </a:t>
            </a:r>
            <a:r>
              <a:rPr lang="ru-RU" sz="2400" b="1" i="1" dirty="0">
                <a:solidFill>
                  <a:schemeClr val="bg2">
                    <a:lumMod val="25000"/>
                  </a:schemeClr>
                </a:solidFill>
              </a:rPr>
              <a:t>-  изучить теорию движения фуэте, которая поможет мне правильно выполнить этот элемент.</a:t>
            </a:r>
          </a:p>
          <a:p>
            <a:pPr>
              <a:lnSpc>
                <a:spcPct val="150000"/>
              </a:lnSpc>
            </a:pPr>
            <a:r>
              <a:rPr lang="ru-RU" sz="2400" b="1" i="1" dirty="0">
                <a:solidFill>
                  <a:schemeClr val="bg2">
                    <a:lumMod val="25000"/>
                  </a:schemeClr>
                </a:solidFill>
              </a:rPr>
              <a:t>Задачи моего исследования:</a:t>
            </a:r>
          </a:p>
          <a:p>
            <a:pPr>
              <a:lnSpc>
                <a:spcPct val="150000"/>
              </a:lnSpc>
            </a:pPr>
            <a:r>
              <a:rPr lang="ru-RU" sz="2400" b="1" i="1" dirty="0">
                <a:solidFill>
                  <a:schemeClr val="bg2">
                    <a:lumMod val="25000"/>
                  </a:schemeClr>
                </a:solidFill>
              </a:rPr>
              <a:t>- установить связь между законами физики и балетным движением фуэте;</a:t>
            </a:r>
          </a:p>
          <a:p>
            <a:pPr>
              <a:lnSpc>
                <a:spcPct val="150000"/>
              </a:lnSpc>
            </a:pPr>
            <a:r>
              <a:rPr lang="ru-RU" sz="2400" b="1" i="1" dirty="0">
                <a:solidFill>
                  <a:schemeClr val="bg2">
                    <a:lumMod val="25000"/>
                  </a:schemeClr>
                </a:solidFill>
              </a:rPr>
              <a:t>- выяснить, как можно преодолеть те физические явления, которые мешают выполнению этого движения;</a:t>
            </a:r>
          </a:p>
          <a:p>
            <a:pPr>
              <a:lnSpc>
                <a:spcPct val="150000"/>
              </a:lnSpc>
            </a:pPr>
            <a:r>
              <a:rPr lang="ru-RU" sz="2400" b="1" i="1" dirty="0">
                <a:solidFill>
                  <a:schemeClr val="bg2">
                    <a:lumMod val="25000"/>
                  </a:schemeClr>
                </a:solidFill>
              </a:rPr>
              <a:t>- сделать выводы о том, чему я должна научиться, чтобы у меня получилось вращение фуэте.</a:t>
            </a:r>
          </a:p>
        </p:txBody>
      </p:sp>
    </p:spTree>
    <p:extLst>
      <p:ext uri="{BB962C8B-B14F-4D97-AF65-F5344CB8AC3E}">
        <p14:creationId xmlns:p14="http://schemas.microsoft.com/office/powerpoint/2010/main" val="823938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678" y="1412776"/>
            <a:ext cx="7411754" cy="484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27584" y="292006"/>
            <a:ext cx="763284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ru-RU" sz="2000" b="1" i="1" dirty="0" err="1" smtClean="0">
                <a:solidFill>
                  <a:schemeClr val="bg2">
                    <a:lumMod val="25000"/>
                  </a:schemeClr>
                </a:solidFill>
              </a:rPr>
              <a:t>Арлин</a:t>
            </a:r>
            <a:r>
              <a:rPr lang="ru-RU" sz="2000" b="1" i="1" dirty="0" smtClean="0">
                <a:solidFill>
                  <a:schemeClr val="bg2">
                    <a:lumMod val="25000"/>
                  </a:schemeClr>
                </a:solidFill>
              </a:rPr>
              <a:t> </a:t>
            </a:r>
            <a:r>
              <a:rPr lang="ru-RU" sz="2000" b="1" i="1" dirty="0" err="1" smtClean="0">
                <a:solidFill>
                  <a:schemeClr val="bg2">
                    <a:lumMod val="25000"/>
                  </a:schemeClr>
                </a:solidFill>
              </a:rPr>
              <a:t>Сьюгано</a:t>
            </a:r>
            <a:r>
              <a:rPr lang="ru-RU" sz="2000" b="1" i="1" dirty="0" smtClean="0">
                <a:solidFill>
                  <a:schemeClr val="bg2">
                    <a:lumMod val="25000"/>
                  </a:schemeClr>
                </a:solidFill>
              </a:rPr>
              <a:t> «Физика, стоящая за «самым сложным движением» в балете»</a:t>
            </a:r>
            <a:endParaRPr lang="ru-RU" sz="2000" b="1" i="1" dirty="0">
              <a:solidFill>
                <a:schemeClr val="bg2">
                  <a:lumMod val="25000"/>
                </a:schemeClr>
              </a:solidFill>
            </a:endParaRPr>
          </a:p>
        </p:txBody>
      </p:sp>
    </p:spTree>
    <p:extLst>
      <p:ext uri="{BB962C8B-B14F-4D97-AF65-F5344CB8AC3E}">
        <p14:creationId xmlns:p14="http://schemas.microsoft.com/office/powerpoint/2010/main" val="2971548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59079"/>
            <a:ext cx="4248472" cy="318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691" y="3717032"/>
            <a:ext cx="6552728" cy="261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96803" y="1586409"/>
            <a:ext cx="2985616"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ru-RU" sz="2400" i="1" dirty="0" smtClean="0">
                <a:solidFill>
                  <a:schemeClr val="bg2">
                    <a:lumMod val="25000"/>
                  </a:schemeClr>
                </a:solidFill>
              </a:rPr>
              <a:t>Опыт № 1.</a:t>
            </a:r>
          </a:p>
          <a:p>
            <a:r>
              <a:rPr lang="ru-RU" sz="2400" i="1" dirty="0" smtClean="0">
                <a:solidFill>
                  <a:schemeClr val="bg2">
                    <a:lumMod val="25000"/>
                  </a:schemeClr>
                </a:solidFill>
              </a:rPr>
              <a:t>Крутящий момент</a:t>
            </a:r>
            <a:endParaRPr lang="ru-RU" sz="2400" i="1" dirty="0">
              <a:solidFill>
                <a:schemeClr val="bg2">
                  <a:lumMod val="25000"/>
                </a:schemeClr>
              </a:solidFill>
            </a:endParaRPr>
          </a:p>
        </p:txBody>
      </p:sp>
    </p:spTree>
    <p:extLst>
      <p:ext uri="{BB962C8B-B14F-4D97-AF65-F5344CB8AC3E}">
        <p14:creationId xmlns:p14="http://schemas.microsoft.com/office/powerpoint/2010/main" val="1781688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2060848"/>
            <a:ext cx="5544616" cy="415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23628" y="1005215"/>
            <a:ext cx="648072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ru-RU" sz="2400" i="1" dirty="0" smtClean="0">
                <a:solidFill>
                  <a:schemeClr val="bg2">
                    <a:lumMod val="25000"/>
                  </a:schemeClr>
                </a:solidFill>
              </a:rPr>
              <a:t>Опыт № 2.</a:t>
            </a:r>
          </a:p>
          <a:p>
            <a:pPr algn="ctr"/>
            <a:r>
              <a:rPr lang="ru-RU" sz="2400" i="1" dirty="0" smtClean="0">
                <a:solidFill>
                  <a:schemeClr val="bg2">
                    <a:lumMod val="25000"/>
                  </a:schemeClr>
                </a:solidFill>
              </a:rPr>
              <a:t>Сила инерции</a:t>
            </a:r>
            <a:endParaRPr lang="ru-RU" sz="2400" i="1" dirty="0">
              <a:solidFill>
                <a:schemeClr val="bg2">
                  <a:lumMod val="25000"/>
                </a:schemeClr>
              </a:solidFill>
            </a:endParaRPr>
          </a:p>
        </p:txBody>
      </p:sp>
    </p:spTree>
    <p:extLst>
      <p:ext uri="{BB962C8B-B14F-4D97-AF65-F5344CB8AC3E}">
        <p14:creationId xmlns:p14="http://schemas.microsoft.com/office/powerpoint/2010/main" val="40768515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950</TotalTime>
  <Words>1625</Words>
  <Application>Microsoft Office PowerPoint</Application>
  <PresentationFormat>Экран (4:3)</PresentationFormat>
  <Paragraphs>117</Paragraphs>
  <Slides>18</Slides>
  <Notes>17</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Апекс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Admin</cp:lastModifiedBy>
  <cp:revision>44</cp:revision>
  <dcterms:modified xsi:type="dcterms:W3CDTF">2017-03-14T20:05:13Z</dcterms:modified>
</cp:coreProperties>
</file>